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3" r:id="rId9"/>
    <p:sldId id="264" r:id="rId10"/>
    <p:sldId id="265" r:id="rId11"/>
    <p:sldId id="267" r:id="rId12"/>
    <p:sldId id="266" r:id="rId13"/>
    <p:sldId id="269" r:id="rId14"/>
    <p:sldId id="270" r:id="rId15"/>
    <p:sldId id="272" r:id="rId16"/>
    <p:sldId id="271" r:id="rId17"/>
    <p:sldId id="273" r:id="rId18"/>
    <p:sldId id="274" r:id="rId19"/>
    <p:sldId id="277" r:id="rId20"/>
    <p:sldId id="276" r:id="rId21"/>
    <p:sldId id="275" r:id="rId22"/>
    <p:sldId id="278" r:id="rId23"/>
    <p:sldId id="279" r:id="rId2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7C2BC-5A53-4EF4-AC73-DF1CA80447E7}" v="613" dt="2025-09-10T12:30:35.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AEA9B-0434-792C-836B-011F52E21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9A372800-EA1E-995C-CDB6-72E8FC61B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62520945-630F-8A86-5CCA-F449E029F43B}"/>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1231A766-FF8C-709F-6F28-EEFE8CAA09B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BCE088F-32F6-1CF4-DA8F-ABBE387D57D8}"/>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47849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31B2-EAD3-A230-1FDB-1D11E1583C8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D99DD03-1BEC-E9CF-FC6E-EE3229277F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4F1F37E-5219-1540-FECA-16664550C19E}"/>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B53B1007-FB94-AC04-AFE6-99E5CE4B62D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86EF594-4234-2F8C-23A3-8F95280433E2}"/>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1213121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62C72-75F1-18CC-17DA-61F81A32A1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058C64D-5393-EA6F-5895-DABE0F1C7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B938420-FB9E-E2C4-A323-2C50119CA177}"/>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CFD629AD-B786-9533-B305-0C52590F185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6AFEFFD-92CC-6604-527C-E05EBF2AE04A}"/>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515829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4C1A-21DC-E92E-65F5-D9D6EAD7CB55}"/>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9E013392-DA4A-633F-EB84-5FD45BDD65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A3832FF8-747C-5B5F-E3A8-F01816B3014F}"/>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C445CFFC-7BD0-5B39-EE76-36AEACB814A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89EEC5A6-1011-2EDC-1852-B99C1D796CFD}"/>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77312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6922-5FF1-5E97-4B65-7015F4057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AEC175EA-4A65-7B3A-EBD6-E6A489A2AD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095EA-7E4C-7E01-2696-9B4212189617}"/>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943985E8-1038-6BFB-9EAC-CA9DA521787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0B47E9AC-A926-2470-FE97-E5370C1E17E4}"/>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99836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B8D1-C39C-97EC-56A8-9388A451042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206B6B5C-6A04-BD46-5379-B58E99A44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E2E19755-FB9E-70E1-D09B-4113663C1F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9780D5A8-FE16-B828-96F6-F830A1A476CF}"/>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6" name="Footer Placeholder 5">
            <a:extLst>
              <a:ext uri="{FF2B5EF4-FFF2-40B4-BE49-F238E27FC236}">
                <a16:creationId xmlns:a16="http://schemas.microsoft.com/office/drawing/2014/main" id="{0198A7CB-8C08-8CC6-6B8B-C0F3A7B5910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013E536-11D8-12F9-4ADF-74BD4421177B}"/>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3464653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5BCA-1098-F835-FFC4-BC3B3B7BBAC4}"/>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594B00EC-BD02-127E-705A-7B6552E367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E656D6-67E5-ACE4-A52B-F2E47B2E8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7A29CF3B-30A5-6BC3-0C17-D12317CD30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E23675-913B-792A-AB32-51146A9E9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8981343-53E8-1637-9046-01C737BA381D}"/>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8" name="Footer Placeholder 7">
            <a:extLst>
              <a:ext uri="{FF2B5EF4-FFF2-40B4-BE49-F238E27FC236}">
                <a16:creationId xmlns:a16="http://schemas.microsoft.com/office/drawing/2014/main" id="{145261B9-EA91-E9B8-C1B5-002420F7B717}"/>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4BB8D0CF-6D05-0F74-F94C-F5C6BC63012B}"/>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74577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06D7-37DD-EF2E-57F4-484468F45149}"/>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C2ECB2B4-DE2A-AC87-7354-275DCEAF10CD}"/>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4" name="Footer Placeholder 3">
            <a:extLst>
              <a:ext uri="{FF2B5EF4-FFF2-40B4-BE49-F238E27FC236}">
                <a16:creationId xmlns:a16="http://schemas.microsoft.com/office/drawing/2014/main" id="{AA2A48A8-FB27-A713-A7F5-D0E8F209BF64}"/>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9E9B82D9-A75A-4FE2-0F6B-0525E8D01DB1}"/>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429423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2A0CE-D0DE-328F-20C0-33E53AC6AE5C}"/>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3" name="Footer Placeholder 2">
            <a:extLst>
              <a:ext uri="{FF2B5EF4-FFF2-40B4-BE49-F238E27FC236}">
                <a16:creationId xmlns:a16="http://schemas.microsoft.com/office/drawing/2014/main" id="{48D598E1-5A0A-15D4-A3F9-FDBF9B834D46}"/>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3B88E5CB-0349-95BD-340F-77F6C00B54F1}"/>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00071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F1BE-3185-59F3-AE5D-0A1CB83B0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539858BD-753C-4725-044A-AEF76038A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EFCFDE61-DA16-C48A-7CFA-7AEAAD3D9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E219D2-9A34-F02D-AD97-C82D3C4622A8}"/>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6" name="Footer Placeholder 5">
            <a:extLst>
              <a:ext uri="{FF2B5EF4-FFF2-40B4-BE49-F238E27FC236}">
                <a16:creationId xmlns:a16="http://schemas.microsoft.com/office/drawing/2014/main" id="{9BA0763B-3BB9-B8A3-6505-B0532B5BD38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B28E4876-8656-B282-BDA2-64DC80587C02}"/>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29117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9940-DFB3-A27C-D775-CB3EC2682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9919175C-7B02-F31F-E148-95BC1D6119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8C64CCF-E59D-DB8C-4CA9-47556DBA5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2868E-FF91-9AB0-557D-F853CEA93830}"/>
              </a:ext>
            </a:extLst>
          </p:cNvPr>
          <p:cNvSpPr>
            <a:spLocks noGrp="1"/>
          </p:cNvSpPr>
          <p:nvPr>
            <p:ph type="dt" sz="half" idx="10"/>
          </p:nvPr>
        </p:nvSpPr>
        <p:spPr/>
        <p:txBody>
          <a:bodyPr/>
          <a:lstStyle/>
          <a:p>
            <a:fld id="{F4B28623-E84A-4A7D-AFC4-F09CCC1DA812}" type="datetimeFigureOut">
              <a:rPr lang="nl-NL" smtClean="0"/>
              <a:t>10-9-2025</a:t>
            </a:fld>
            <a:endParaRPr lang="nl-NL"/>
          </a:p>
        </p:txBody>
      </p:sp>
      <p:sp>
        <p:nvSpPr>
          <p:cNvPr id="6" name="Footer Placeholder 5">
            <a:extLst>
              <a:ext uri="{FF2B5EF4-FFF2-40B4-BE49-F238E27FC236}">
                <a16:creationId xmlns:a16="http://schemas.microsoft.com/office/drawing/2014/main" id="{7271ADBD-3472-24A5-CF56-DE06FFBD4EB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1FAC0DA-4913-E32F-4C33-F80F6E552BF5}"/>
              </a:ext>
            </a:extLst>
          </p:cNvPr>
          <p:cNvSpPr>
            <a:spLocks noGrp="1"/>
          </p:cNvSpPr>
          <p:nvPr>
            <p:ph type="sldNum" sz="quarter" idx="12"/>
          </p:nvPr>
        </p:nvSpPr>
        <p:spPr/>
        <p:txBody>
          <a:bodyPr/>
          <a:lstStyle/>
          <a:p>
            <a:fld id="{48B45562-5F54-40EB-A4C1-9EE3E54CD245}" type="slidenum">
              <a:rPr lang="nl-NL" smtClean="0"/>
              <a:t>‹#›</a:t>
            </a:fld>
            <a:endParaRPr lang="nl-NL"/>
          </a:p>
        </p:txBody>
      </p:sp>
    </p:spTree>
    <p:extLst>
      <p:ext uri="{BB962C8B-B14F-4D97-AF65-F5344CB8AC3E}">
        <p14:creationId xmlns:p14="http://schemas.microsoft.com/office/powerpoint/2010/main" val="795656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2077CD-CFEA-0C87-4E59-C4C6BF5910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587A5D01-43E9-7679-949F-A6719664D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8708BE1-E71C-06D4-BCAF-54CE5F59D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B28623-E84A-4A7D-AFC4-F09CCC1DA812}" type="datetimeFigureOut">
              <a:rPr lang="nl-NL" smtClean="0"/>
              <a:t>10-9-2025</a:t>
            </a:fld>
            <a:endParaRPr lang="nl-NL"/>
          </a:p>
        </p:txBody>
      </p:sp>
      <p:sp>
        <p:nvSpPr>
          <p:cNvPr id="5" name="Footer Placeholder 4">
            <a:extLst>
              <a:ext uri="{FF2B5EF4-FFF2-40B4-BE49-F238E27FC236}">
                <a16:creationId xmlns:a16="http://schemas.microsoft.com/office/drawing/2014/main" id="{0DB5976D-A87F-33CA-76C9-00247711D4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A5CE97CF-CCFC-FAE8-9323-50ECB0B85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B45562-5F54-40EB-A4C1-9EE3E54CD245}" type="slidenum">
              <a:rPr lang="nl-NL" smtClean="0"/>
              <a:t>‹#›</a:t>
            </a:fld>
            <a:endParaRPr lang="nl-NL"/>
          </a:p>
        </p:txBody>
      </p:sp>
    </p:spTree>
    <p:extLst>
      <p:ext uri="{BB962C8B-B14F-4D97-AF65-F5344CB8AC3E}">
        <p14:creationId xmlns:p14="http://schemas.microsoft.com/office/powerpoint/2010/main" val="425809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jojozhuang.github.io/tutorial/big-o-cheat-she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jojozhuang.github.io/tutorial/big-o-cheat-shee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lab.research.google.com/drive/1yu-4EEUHDfq8Bd_B-zxY9x91SdwzIlr2?usp=sharin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colab.research.google.com/drive/1cXlXxxmsZ7oSHuJ64VId-L6vfUOwOROs?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cc.gnu.org/onlinedocs/gcc/Optimize-Options.html" TargetMode="External"/><Relationship Id="rId2" Type="http://schemas.openxmlformats.org/officeDocument/2006/relationships/hyperlink" Target="https://www.programiz.com/article/difference-compiler-interpret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freecodecamp.org/news/big-o-cheat-sheet-time-complexity-cha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1ED6-219A-4C4A-DAC1-A0C0420C5569}"/>
              </a:ext>
            </a:extLst>
          </p:cNvPr>
          <p:cNvSpPr>
            <a:spLocks noGrp="1"/>
          </p:cNvSpPr>
          <p:nvPr>
            <p:ph type="ctrTitle"/>
          </p:nvPr>
        </p:nvSpPr>
        <p:spPr/>
        <p:txBody>
          <a:bodyPr/>
          <a:lstStyle/>
          <a:p>
            <a:r>
              <a:rPr lang="en-US" dirty="0">
                <a:latin typeface="Trade Gothic Inline" panose="020B0504030203020204" pitchFamily="34" charset="0"/>
              </a:rPr>
              <a:t>Big</a:t>
            </a:r>
            <a:endParaRPr lang="nl-NL" dirty="0">
              <a:latin typeface="Trade Gothic Inline" panose="020B0504030203020204" pitchFamily="34" charset="0"/>
            </a:endParaRPr>
          </a:p>
        </p:txBody>
      </p:sp>
      <p:sp>
        <p:nvSpPr>
          <p:cNvPr id="3" name="Subtitle 2">
            <a:extLst>
              <a:ext uri="{FF2B5EF4-FFF2-40B4-BE49-F238E27FC236}">
                <a16:creationId xmlns:a16="http://schemas.microsoft.com/office/drawing/2014/main" id="{1D0BB23E-DED5-29EE-C0E7-0DEC3EF57CEC}"/>
              </a:ext>
            </a:extLst>
          </p:cNvPr>
          <p:cNvSpPr>
            <a:spLocks noGrp="1"/>
          </p:cNvSpPr>
          <p:nvPr>
            <p:ph type="subTitle" idx="1"/>
          </p:nvPr>
        </p:nvSpPr>
        <p:spPr>
          <a:xfrm>
            <a:off x="2536723" y="3379809"/>
            <a:ext cx="9144000" cy="1655762"/>
          </a:xfrm>
        </p:spPr>
        <p:txBody>
          <a:bodyPr/>
          <a:lstStyle/>
          <a:p>
            <a:r>
              <a:rPr lang="en-US" dirty="0"/>
              <a:t>@ Bart B                  </a:t>
            </a:r>
            <a:r>
              <a:rPr lang="en-US" dirty="0" err="1"/>
              <a:t>zon</a:t>
            </a:r>
            <a:endParaRPr lang="nl-NL" dirty="0"/>
          </a:p>
        </p:txBody>
      </p:sp>
      <p:sp>
        <p:nvSpPr>
          <p:cNvPr id="5" name="TextBox 4">
            <a:extLst>
              <a:ext uri="{FF2B5EF4-FFF2-40B4-BE49-F238E27FC236}">
                <a16:creationId xmlns:a16="http://schemas.microsoft.com/office/drawing/2014/main" id="{BBA2CE4F-832A-680F-5495-22BE649383FB}"/>
              </a:ext>
            </a:extLst>
          </p:cNvPr>
          <p:cNvSpPr txBox="1"/>
          <p:nvPr/>
        </p:nvSpPr>
        <p:spPr>
          <a:xfrm>
            <a:off x="6725265" y="1991699"/>
            <a:ext cx="1917290" cy="2215991"/>
          </a:xfrm>
          <a:prstGeom prst="rect">
            <a:avLst/>
          </a:prstGeom>
          <a:noFill/>
        </p:spPr>
        <p:txBody>
          <a:bodyPr wrap="square">
            <a:spAutoFit/>
          </a:bodyPr>
          <a:lstStyle/>
          <a:p>
            <a:r>
              <a:rPr lang="en-US" sz="13800" dirty="0">
                <a:latin typeface="Trade Gothic Inline" panose="020B0504030203020204" pitchFamily="34" charset="0"/>
              </a:rPr>
              <a:t>O</a:t>
            </a:r>
            <a:endParaRPr lang="nl-NL" sz="13800" dirty="0"/>
          </a:p>
        </p:txBody>
      </p:sp>
    </p:spTree>
    <p:extLst>
      <p:ext uri="{BB962C8B-B14F-4D97-AF65-F5344CB8AC3E}">
        <p14:creationId xmlns:p14="http://schemas.microsoft.com/office/powerpoint/2010/main" val="22904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9BE5-D79C-F3F7-F37A-463852FC1188}"/>
              </a:ext>
            </a:extLst>
          </p:cNvPr>
          <p:cNvSpPr>
            <a:spLocks noGrp="1"/>
          </p:cNvSpPr>
          <p:nvPr>
            <p:ph type="title"/>
          </p:nvPr>
        </p:nvSpPr>
        <p:spPr>
          <a:xfrm>
            <a:off x="838200" y="36852"/>
            <a:ext cx="10498394" cy="1325563"/>
          </a:xfrm>
        </p:spPr>
        <p:txBody>
          <a:bodyPr/>
          <a:lstStyle/>
          <a:p>
            <a:pPr algn="ctr"/>
            <a:r>
              <a:rPr lang="en-US" dirty="0"/>
              <a:t>O(n) - Sum</a:t>
            </a:r>
            <a:endParaRPr lang="nl-NL" dirty="0"/>
          </a:p>
        </p:txBody>
      </p:sp>
      <p:pic>
        <p:nvPicPr>
          <p:cNvPr id="5" name="Picture 4">
            <a:extLst>
              <a:ext uri="{FF2B5EF4-FFF2-40B4-BE49-F238E27FC236}">
                <a16:creationId xmlns:a16="http://schemas.microsoft.com/office/drawing/2014/main" id="{827E57AA-085A-3543-6BBA-8C8C0D8C1939}"/>
              </a:ext>
            </a:extLst>
          </p:cNvPr>
          <p:cNvPicPr>
            <a:picLocks noChangeAspect="1"/>
          </p:cNvPicPr>
          <p:nvPr/>
        </p:nvPicPr>
        <p:blipFill>
          <a:blip r:embed="rId2"/>
          <a:stretch>
            <a:fillRect/>
          </a:stretch>
        </p:blipFill>
        <p:spPr>
          <a:xfrm>
            <a:off x="531519" y="1916413"/>
            <a:ext cx="4934639" cy="3772426"/>
          </a:xfrm>
          <a:prstGeom prst="rect">
            <a:avLst/>
          </a:prstGeom>
        </p:spPr>
      </p:pic>
      <p:pic>
        <p:nvPicPr>
          <p:cNvPr id="7" name="Picture 6">
            <a:extLst>
              <a:ext uri="{FF2B5EF4-FFF2-40B4-BE49-F238E27FC236}">
                <a16:creationId xmlns:a16="http://schemas.microsoft.com/office/drawing/2014/main" id="{AC9CD168-B003-F515-3014-14C291CB73E5}"/>
              </a:ext>
            </a:extLst>
          </p:cNvPr>
          <p:cNvPicPr>
            <a:picLocks noChangeAspect="1"/>
          </p:cNvPicPr>
          <p:nvPr/>
        </p:nvPicPr>
        <p:blipFill>
          <a:blip r:embed="rId3"/>
          <a:stretch>
            <a:fillRect/>
          </a:stretch>
        </p:blipFill>
        <p:spPr>
          <a:xfrm>
            <a:off x="7271448" y="1916413"/>
            <a:ext cx="3324689" cy="1924319"/>
          </a:xfrm>
          <a:prstGeom prst="rect">
            <a:avLst/>
          </a:prstGeom>
        </p:spPr>
      </p:pic>
      <p:sp>
        <p:nvSpPr>
          <p:cNvPr id="8" name="TextBox 7">
            <a:extLst>
              <a:ext uri="{FF2B5EF4-FFF2-40B4-BE49-F238E27FC236}">
                <a16:creationId xmlns:a16="http://schemas.microsoft.com/office/drawing/2014/main" id="{22B75B3B-5D04-CE5A-89DA-DA11623EB195}"/>
              </a:ext>
            </a:extLst>
          </p:cNvPr>
          <p:cNvSpPr txBox="1"/>
          <p:nvPr/>
        </p:nvSpPr>
        <p:spPr>
          <a:xfrm>
            <a:off x="7271448" y="151481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9A454486-DC25-89BE-4C34-1806F1952B20}"/>
              </a:ext>
            </a:extLst>
          </p:cNvPr>
          <p:cNvSpPr txBox="1"/>
          <p:nvPr/>
        </p:nvSpPr>
        <p:spPr>
          <a:xfrm>
            <a:off x="561521" y="1454748"/>
            <a:ext cx="553357" cy="369332"/>
          </a:xfrm>
          <a:prstGeom prst="rect">
            <a:avLst/>
          </a:prstGeom>
          <a:noFill/>
        </p:spPr>
        <p:txBody>
          <a:bodyPr wrap="none" rtlCol="0">
            <a:spAutoFit/>
          </a:bodyPr>
          <a:lstStyle/>
          <a:p>
            <a:r>
              <a:rPr lang="en-US" dirty="0" err="1"/>
              <a:t>c++</a:t>
            </a:r>
            <a:endParaRPr lang="nl-NL" dirty="0"/>
          </a:p>
        </p:txBody>
      </p:sp>
    </p:spTree>
    <p:extLst>
      <p:ext uri="{BB962C8B-B14F-4D97-AF65-F5344CB8AC3E}">
        <p14:creationId xmlns:p14="http://schemas.microsoft.com/office/powerpoint/2010/main" val="328896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DB34-E847-EFF5-8BB8-7E59B09BE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11262-57E5-8C6D-E2CB-DF1B4F17DD76}"/>
              </a:ext>
            </a:extLst>
          </p:cNvPr>
          <p:cNvSpPr>
            <a:spLocks noGrp="1"/>
          </p:cNvSpPr>
          <p:nvPr>
            <p:ph type="title"/>
          </p:nvPr>
        </p:nvSpPr>
        <p:spPr>
          <a:xfrm>
            <a:off x="3109748" y="-96071"/>
            <a:ext cx="5972503" cy="1325563"/>
          </a:xfrm>
        </p:spPr>
        <p:txBody>
          <a:bodyPr/>
          <a:lstStyle/>
          <a:p>
            <a:pPr algn="ctr"/>
            <a:r>
              <a:rPr lang="en-US" dirty="0"/>
              <a:t>O(log n) – Binary Search</a:t>
            </a:r>
            <a:endParaRPr lang="nl-NL" dirty="0"/>
          </a:p>
        </p:txBody>
      </p:sp>
      <p:sp>
        <p:nvSpPr>
          <p:cNvPr id="8" name="TextBox 7">
            <a:extLst>
              <a:ext uri="{FF2B5EF4-FFF2-40B4-BE49-F238E27FC236}">
                <a16:creationId xmlns:a16="http://schemas.microsoft.com/office/drawing/2014/main" id="{92101269-29E5-E67E-7570-ECC3C5F0056A}"/>
              </a:ext>
            </a:extLst>
          </p:cNvPr>
          <p:cNvSpPr txBox="1"/>
          <p:nvPr/>
        </p:nvSpPr>
        <p:spPr>
          <a:xfrm>
            <a:off x="6853599" y="160330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F757480F-FD9E-558C-146E-398E9D68BC0A}"/>
              </a:ext>
            </a:extLst>
          </p:cNvPr>
          <p:cNvSpPr txBox="1"/>
          <p:nvPr/>
        </p:nvSpPr>
        <p:spPr>
          <a:xfrm>
            <a:off x="296222" y="662179"/>
            <a:ext cx="553357" cy="369332"/>
          </a:xfrm>
          <a:prstGeom prst="rect">
            <a:avLst/>
          </a:prstGeom>
          <a:noFill/>
        </p:spPr>
        <p:txBody>
          <a:bodyPr wrap="none" rtlCol="0">
            <a:spAutoFit/>
          </a:bodyPr>
          <a:lstStyle/>
          <a:p>
            <a:r>
              <a:rPr lang="en-US" dirty="0" err="1"/>
              <a:t>c++</a:t>
            </a:r>
            <a:endParaRPr lang="nl-NL" dirty="0"/>
          </a:p>
        </p:txBody>
      </p:sp>
      <p:pic>
        <p:nvPicPr>
          <p:cNvPr id="5" name="Picture 4">
            <a:extLst>
              <a:ext uri="{FF2B5EF4-FFF2-40B4-BE49-F238E27FC236}">
                <a16:creationId xmlns:a16="http://schemas.microsoft.com/office/drawing/2014/main" id="{6373BC52-9011-5E19-C9C1-C54973B7AED7}"/>
              </a:ext>
            </a:extLst>
          </p:cNvPr>
          <p:cNvPicPr>
            <a:picLocks noChangeAspect="1"/>
          </p:cNvPicPr>
          <p:nvPr/>
        </p:nvPicPr>
        <p:blipFill>
          <a:blip r:embed="rId2"/>
          <a:stretch>
            <a:fillRect/>
          </a:stretch>
        </p:blipFill>
        <p:spPr>
          <a:xfrm>
            <a:off x="218206" y="1027886"/>
            <a:ext cx="6249272" cy="5830114"/>
          </a:xfrm>
          <a:prstGeom prst="rect">
            <a:avLst/>
          </a:prstGeom>
        </p:spPr>
      </p:pic>
      <p:pic>
        <p:nvPicPr>
          <p:cNvPr id="7" name="Picture 6">
            <a:extLst>
              <a:ext uri="{FF2B5EF4-FFF2-40B4-BE49-F238E27FC236}">
                <a16:creationId xmlns:a16="http://schemas.microsoft.com/office/drawing/2014/main" id="{E2660702-E048-0BC8-DCA8-3AEDE95601C4}"/>
              </a:ext>
            </a:extLst>
          </p:cNvPr>
          <p:cNvPicPr>
            <a:picLocks noChangeAspect="1"/>
          </p:cNvPicPr>
          <p:nvPr/>
        </p:nvPicPr>
        <p:blipFill>
          <a:blip r:embed="rId3"/>
          <a:stretch>
            <a:fillRect/>
          </a:stretch>
        </p:blipFill>
        <p:spPr>
          <a:xfrm>
            <a:off x="6930526" y="2075127"/>
            <a:ext cx="4210638" cy="3553321"/>
          </a:xfrm>
          <a:prstGeom prst="rect">
            <a:avLst/>
          </a:prstGeom>
        </p:spPr>
      </p:pic>
    </p:spTree>
    <p:extLst>
      <p:ext uri="{BB962C8B-B14F-4D97-AF65-F5344CB8AC3E}">
        <p14:creationId xmlns:p14="http://schemas.microsoft.com/office/powerpoint/2010/main" val="3338797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D294D-12B3-A38F-7834-8170DA20D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7CB2F-D213-5A0D-94E1-2F5743E56CAD}"/>
              </a:ext>
            </a:extLst>
          </p:cNvPr>
          <p:cNvSpPr>
            <a:spLocks noGrp="1"/>
          </p:cNvSpPr>
          <p:nvPr>
            <p:ph type="title"/>
          </p:nvPr>
        </p:nvSpPr>
        <p:spPr>
          <a:xfrm>
            <a:off x="733097" y="-118408"/>
            <a:ext cx="10515600" cy="1325563"/>
          </a:xfrm>
        </p:spPr>
        <p:txBody>
          <a:bodyPr/>
          <a:lstStyle/>
          <a:p>
            <a:pPr algn="ctr"/>
            <a:r>
              <a:rPr lang="en-US" dirty="0"/>
              <a:t>O(n</a:t>
            </a:r>
            <a:r>
              <a:rPr lang="en-US" baseline="30000" dirty="0"/>
              <a:t>2</a:t>
            </a:r>
            <a:r>
              <a:rPr lang="en-US" dirty="0"/>
              <a:t>) – Bubble Sort</a:t>
            </a:r>
            <a:endParaRPr lang="nl-NL" dirty="0"/>
          </a:p>
        </p:txBody>
      </p:sp>
      <p:sp>
        <p:nvSpPr>
          <p:cNvPr id="8" name="TextBox 7">
            <a:extLst>
              <a:ext uri="{FF2B5EF4-FFF2-40B4-BE49-F238E27FC236}">
                <a16:creationId xmlns:a16="http://schemas.microsoft.com/office/drawing/2014/main" id="{B5EE585A-B296-5129-ADBC-8BA9BCFB8C7E}"/>
              </a:ext>
            </a:extLst>
          </p:cNvPr>
          <p:cNvSpPr txBox="1"/>
          <p:nvPr/>
        </p:nvSpPr>
        <p:spPr>
          <a:xfrm>
            <a:off x="6430811" y="1603305"/>
            <a:ext cx="871713" cy="369332"/>
          </a:xfrm>
          <a:prstGeom prst="rect">
            <a:avLst/>
          </a:prstGeom>
          <a:noFill/>
        </p:spPr>
        <p:txBody>
          <a:bodyPr wrap="none" rtlCol="0">
            <a:spAutoFit/>
          </a:bodyPr>
          <a:lstStyle/>
          <a:p>
            <a:r>
              <a:rPr lang="en-US" dirty="0"/>
              <a:t>python</a:t>
            </a:r>
            <a:endParaRPr lang="nl-NL" dirty="0"/>
          </a:p>
        </p:txBody>
      </p:sp>
      <p:sp>
        <p:nvSpPr>
          <p:cNvPr id="9" name="TextBox 8">
            <a:extLst>
              <a:ext uri="{FF2B5EF4-FFF2-40B4-BE49-F238E27FC236}">
                <a16:creationId xmlns:a16="http://schemas.microsoft.com/office/drawing/2014/main" id="{3CA57CB2-67F2-BDA9-DBAC-01C51BF0048C}"/>
              </a:ext>
            </a:extLst>
          </p:cNvPr>
          <p:cNvSpPr txBox="1"/>
          <p:nvPr/>
        </p:nvSpPr>
        <p:spPr>
          <a:xfrm>
            <a:off x="640348" y="888319"/>
            <a:ext cx="553357" cy="369332"/>
          </a:xfrm>
          <a:prstGeom prst="rect">
            <a:avLst/>
          </a:prstGeom>
          <a:noFill/>
        </p:spPr>
        <p:txBody>
          <a:bodyPr wrap="none" rtlCol="0">
            <a:spAutoFit/>
          </a:bodyPr>
          <a:lstStyle/>
          <a:p>
            <a:r>
              <a:rPr lang="en-US" dirty="0" err="1"/>
              <a:t>c++</a:t>
            </a:r>
            <a:endParaRPr lang="nl-NL" dirty="0"/>
          </a:p>
        </p:txBody>
      </p:sp>
      <p:pic>
        <p:nvPicPr>
          <p:cNvPr id="4" name="Picture 3">
            <a:extLst>
              <a:ext uri="{FF2B5EF4-FFF2-40B4-BE49-F238E27FC236}">
                <a16:creationId xmlns:a16="http://schemas.microsoft.com/office/drawing/2014/main" id="{052C44FA-04CC-D07A-1AC3-50EDA8CB143D}"/>
              </a:ext>
            </a:extLst>
          </p:cNvPr>
          <p:cNvPicPr>
            <a:picLocks noChangeAspect="1"/>
          </p:cNvPicPr>
          <p:nvPr/>
        </p:nvPicPr>
        <p:blipFill>
          <a:blip r:embed="rId2"/>
          <a:stretch>
            <a:fillRect/>
          </a:stretch>
        </p:blipFill>
        <p:spPr>
          <a:xfrm>
            <a:off x="619327" y="1207155"/>
            <a:ext cx="4706007" cy="5515745"/>
          </a:xfrm>
          <a:prstGeom prst="rect">
            <a:avLst/>
          </a:prstGeom>
        </p:spPr>
      </p:pic>
      <p:pic>
        <p:nvPicPr>
          <p:cNvPr id="10" name="Picture 9">
            <a:extLst>
              <a:ext uri="{FF2B5EF4-FFF2-40B4-BE49-F238E27FC236}">
                <a16:creationId xmlns:a16="http://schemas.microsoft.com/office/drawing/2014/main" id="{D55A2D0E-A02C-2B40-997C-3520EE46A128}"/>
              </a:ext>
            </a:extLst>
          </p:cNvPr>
          <p:cNvPicPr>
            <a:picLocks noChangeAspect="1"/>
          </p:cNvPicPr>
          <p:nvPr/>
        </p:nvPicPr>
        <p:blipFill>
          <a:blip r:embed="rId3"/>
          <a:stretch>
            <a:fillRect/>
          </a:stretch>
        </p:blipFill>
        <p:spPr>
          <a:xfrm>
            <a:off x="6437981" y="2105321"/>
            <a:ext cx="5134692" cy="2372056"/>
          </a:xfrm>
          <a:prstGeom prst="rect">
            <a:avLst/>
          </a:prstGeom>
        </p:spPr>
      </p:pic>
    </p:spTree>
    <p:extLst>
      <p:ext uri="{BB962C8B-B14F-4D97-AF65-F5344CB8AC3E}">
        <p14:creationId xmlns:p14="http://schemas.microsoft.com/office/powerpoint/2010/main" val="175552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12">
            <a:hlinkClick r:id="" action="ppaction://media"/>
            <a:extLst>
              <a:ext uri="{FF2B5EF4-FFF2-40B4-BE49-F238E27FC236}">
                <a16:creationId xmlns:a16="http://schemas.microsoft.com/office/drawing/2014/main" id="{7F0372AD-94A5-9ECB-1B3C-FF4CA1D2C4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6331" y="444062"/>
            <a:ext cx="4876800" cy="3657600"/>
          </a:xfrm>
          <a:prstGeom prst="rect">
            <a:avLst/>
          </a:prstGeom>
        </p:spPr>
      </p:pic>
      <p:pic>
        <p:nvPicPr>
          <p:cNvPr id="6" name="Project 14">
            <a:hlinkClick r:id="" action="ppaction://media"/>
            <a:extLst>
              <a:ext uri="{FF2B5EF4-FFF2-40B4-BE49-F238E27FC236}">
                <a16:creationId xmlns:a16="http://schemas.microsoft.com/office/drawing/2014/main" id="{BEA4BA5C-3365-3AE6-F96E-804A2971F2E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64826" y="1934497"/>
            <a:ext cx="4876800" cy="3657600"/>
          </a:xfrm>
          <a:prstGeom prst="rect">
            <a:avLst/>
          </a:prstGeom>
        </p:spPr>
      </p:pic>
    </p:spTree>
    <p:extLst>
      <p:ext uri="{BB962C8B-B14F-4D97-AF65-F5344CB8AC3E}">
        <p14:creationId xmlns:p14="http://schemas.microsoft.com/office/powerpoint/2010/main" val="38805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3182-8714-41A7-314E-00E5FC23B568}"/>
              </a:ext>
            </a:extLst>
          </p:cNvPr>
          <p:cNvSpPr>
            <a:spLocks noGrp="1"/>
          </p:cNvSpPr>
          <p:nvPr>
            <p:ph type="title"/>
          </p:nvPr>
        </p:nvSpPr>
        <p:spPr>
          <a:xfrm>
            <a:off x="7026148" y="386146"/>
            <a:ext cx="5657193" cy="1325563"/>
          </a:xfrm>
        </p:spPr>
        <p:txBody>
          <a:bodyPr/>
          <a:lstStyle/>
          <a:p>
            <a:r>
              <a:rPr lang="en-US" dirty="0"/>
              <a:t>Linear/log plotting</a:t>
            </a:r>
            <a:endParaRPr lang="nl-NL" dirty="0"/>
          </a:p>
        </p:txBody>
      </p:sp>
      <p:pic>
        <p:nvPicPr>
          <p:cNvPr id="5" name="Picture 4" descr="A graph with colored lines&#10;&#10;AI-generated content may be incorrect.">
            <a:extLst>
              <a:ext uri="{FF2B5EF4-FFF2-40B4-BE49-F238E27FC236}">
                <a16:creationId xmlns:a16="http://schemas.microsoft.com/office/drawing/2014/main" id="{58109326-B253-2A82-0221-E6576D73D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67" y="0"/>
            <a:ext cx="6847481" cy="4108489"/>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D17C1A33-FDA9-C696-C2E8-98F832C90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336" y="2749511"/>
            <a:ext cx="6847481" cy="4108489"/>
          </a:xfrm>
          <a:prstGeom prst="rect">
            <a:avLst/>
          </a:prstGeom>
        </p:spPr>
      </p:pic>
    </p:spTree>
    <p:extLst>
      <p:ext uri="{BB962C8B-B14F-4D97-AF65-F5344CB8AC3E}">
        <p14:creationId xmlns:p14="http://schemas.microsoft.com/office/powerpoint/2010/main" val="7585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BDB3-F782-D059-01F5-150CDD87D18B}"/>
            </a:ext>
          </a:extLst>
        </p:cNvPr>
        <p:cNvGrpSpPr/>
        <p:nvPr/>
      </p:nvGrpSpPr>
      <p:grpSpPr>
        <a:xfrm>
          <a:off x="0" y="0"/>
          <a:ext cx="0" cy="0"/>
          <a:chOff x="0" y="0"/>
          <a:chExt cx="0" cy="0"/>
        </a:xfrm>
      </p:grpSpPr>
      <p:pic>
        <p:nvPicPr>
          <p:cNvPr id="5" name="Picture 4" descr="A graph with colored lines&#10;&#10;AI-generated content may be incorrect.">
            <a:extLst>
              <a:ext uri="{FF2B5EF4-FFF2-40B4-BE49-F238E27FC236}">
                <a16:creationId xmlns:a16="http://schemas.microsoft.com/office/drawing/2014/main" id="{A8D408D0-E92C-05E7-169D-22D8D0718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714999" cy="342900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28B1F3DD-CDA6-5008-EFBD-01D8A0749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1"/>
            <a:ext cx="5714999" cy="3429000"/>
          </a:xfrm>
          <a:prstGeom prst="rect">
            <a:avLst/>
          </a:prstGeom>
        </p:spPr>
      </p:pic>
      <p:pic>
        <p:nvPicPr>
          <p:cNvPr id="8" name="Picture 7" descr="A graph of different colored lines&#10;&#10;AI-generated content may be incorrect.">
            <a:extLst>
              <a:ext uri="{FF2B5EF4-FFF2-40B4-BE49-F238E27FC236}">
                <a16:creationId xmlns:a16="http://schemas.microsoft.com/office/drawing/2014/main" id="{21F668DE-B62E-2DC2-F7ED-451DF6F69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8999"/>
            <a:ext cx="5714999" cy="3429000"/>
          </a:xfrm>
          <a:prstGeom prst="rect">
            <a:avLst/>
          </a:prstGeom>
        </p:spPr>
      </p:pic>
      <p:sp>
        <p:nvSpPr>
          <p:cNvPr id="11" name="Title 1">
            <a:extLst>
              <a:ext uri="{FF2B5EF4-FFF2-40B4-BE49-F238E27FC236}">
                <a16:creationId xmlns:a16="http://schemas.microsoft.com/office/drawing/2014/main" id="{E536BB7F-D077-F918-A050-DE8450002F03}"/>
              </a:ext>
            </a:extLst>
          </p:cNvPr>
          <p:cNvSpPr>
            <a:spLocks noGrp="1"/>
          </p:cNvSpPr>
          <p:nvPr>
            <p:ph type="title"/>
          </p:nvPr>
        </p:nvSpPr>
        <p:spPr>
          <a:xfrm>
            <a:off x="6367386" y="4201063"/>
            <a:ext cx="5657193" cy="1325563"/>
          </a:xfrm>
        </p:spPr>
        <p:txBody>
          <a:bodyPr/>
          <a:lstStyle/>
          <a:p>
            <a:r>
              <a:rPr lang="en-US" dirty="0"/>
              <a:t>Linear/log/double log</a:t>
            </a:r>
            <a:endParaRPr lang="nl-NL" dirty="0"/>
          </a:p>
        </p:txBody>
      </p:sp>
    </p:spTree>
    <p:extLst>
      <p:ext uri="{BB962C8B-B14F-4D97-AF65-F5344CB8AC3E}">
        <p14:creationId xmlns:p14="http://schemas.microsoft.com/office/powerpoint/2010/main" val="61184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784DA7-5CF8-AB8D-1213-3BC76DDCE997}"/>
              </a:ext>
            </a:extLst>
          </p:cNvPr>
          <p:cNvSpPr txBox="1"/>
          <p:nvPr/>
        </p:nvSpPr>
        <p:spPr>
          <a:xfrm>
            <a:off x="176981" y="6311900"/>
            <a:ext cx="6096000" cy="369332"/>
          </a:xfrm>
          <a:prstGeom prst="rect">
            <a:avLst/>
          </a:prstGeom>
          <a:noFill/>
        </p:spPr>
        <p:txBody>
          <a:bodyPr wrap="square">
            <a:spAutoFit/>
          </a:bodyPr>
          <a:lstStyle/>
          <a:p>
            <a:r>
              <a:rPr lang="nl-NL" dirty="0">
                <a:hlinkClick r:id="rId2"/>
              </a:rPr>
              <a:t>https://jojozhuang.github.io/tutorial/big-o-cheat-sheet/</a:t>
            </a:r>
            <a:endParaRPr lang="nl-NL" dirty="0"/>
          </a:p>
        </p:txBody>
      </p:sp>
      <p:pic>
        <p:nvPicPr>
          <p:cNvPr id="4098" name="Picture 2" descr="image">
            <a:extLst>
              <a:ext uri="{FF2B5EF4-FFF2-40B4-BE49-F238E27FC236}">
                <a16:creationId xmlns:a16="http://schemas.microsoft.com/office/drawing/2014/main" id="{5E12FBFD-FCA4-2B0A-34DE-6D14CB1C0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1532088" cy="604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7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BDD1D-ADF0-0F29-E2C1-8C96023B575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075E5E-D698-F499-2FAE-F96A344CB0EB}"/>
              </a:ext>
            </a:extLst>
          </p:cNvPr>
          <p:cNvSpPr txBox="1"/>
          <p:nvPr/>
        </p:nvSpPr>
        <p:spPr>
          <a:xfrm>
            <a:off x="176981" y="6311900"/>
            <a:ext cx="6096000" cy="369332"/>
          </a:xfrm>
          <a:prstGeom prst="rect">
            <a:avLst/>
          </a:prstGeom>
          <a:noFill/>
        </p:spPr>
        <p:txBody>
          <a:bodyPr wrap="square">
            <a:spAutoFit/>
          </a:bodyPr>
          <a:lstStyle/>
          <a:p>
            <a:r>
              <a:rPr lang="nl-NL" dirty="0">
                <a:hlinkClick r:id="rId2"/>
              </a:rPr>
              <a:t>https://jojozhuang.github.io/tutorial/big-o-cheat-sheet/</a:t>
            </a:r>
            <a:endParaRPr lang="nl-NL" dirty="0"/>
          </a:p>
        </p:txBody>
      </p:sp>
      <p:pic>
        <p:nvPicPr>
          <p:cNvPr id="5122" name="Picture 2" descr="image">
            <a:extLst>
              <a:ext uri="{FF2B5EF4-FFF2-40B4-BE49-F238E27FC236}">
                <a16:creationId xmlns:a16="http://schemas.microsoft.com/office/drawing/2014/main" id="{618F7D99-9D38-70A6-616C-5473611C2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1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520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F112E-ABE7-D1E4-BCBB-EE0865287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9E199-6626-3CA1-E66E-8119426AE5A4}"/>
              </a:ext>
            </a:extLst>
          </p:cNvPr>
          <p:cNvSpPr>
            <a:spLocks noGrp="1"/>
          </p:cNvSpPr>
          <p:nvPr>
            <p:ph type="title"/>
          </p:nvPr>
        </p:nvSpPr>
        <p:spPr>
          <a:xfrm>
            <a:off x="-1664158" y="4800434"/>
            <a:ext cx="10515600" cy="1325563"/>
          </a:xfrm>
        </p:spPr>
        <p:txBody>
          <a:bodyPr/>
          <a:lstStyle/>
          <a:p>
            <a:pPr algn="ctr"/>
            <a:r>
              <a:rPr lang="en-US" dirty="0"/>
              <a:t>Bubble vs Merge Sort</a:t>
            </a:r>
            <a:endParaRPr lang="nl-NL" dirty="0"/>
          </a:p>
        </p:txBody>
      </p:sp>
      <p:pic>
        <p:nvPicPr>
          <p:cNvPr id="12" name="Picture 11">
            <a:extLst>
              <a:ext uri="{FF2B5EF4-FFF2-40B4-BE49-F238E27FC236}">
                <a16:creationId xmlns:a16="http://schemas.microsoft.com/office/drawing/2014/main" id="{6942A722-470B-637F-8A1D-21D20EB2FD2C}"/>
              </a:ext>
            </a:extLst>
          </p:cNvPr>
          <p:cNvPicPr>
            <a:picLocks noChangeAspect="1"/>
          </p:cNvPicPr>
          <p:nvPr/>
        </p:nvPicPr>
        <p:blipFill>
          <a:blip r:embed="rId2"/>
          <a:stretch>
            <a:fillRect/>
          </a:stretch>
        </p:blipFill>
        <p:spPr>
          <a:xfrm>
            <a:off x="7043952" y="178676"/>
            <a:ext cx="4743935" cy="6500648"/>
          </a:xfrm>
          <a:prstGeom prst="rect">
            <a:avLst/>
          </a:prstGeom>
        </p:spPr>
      </p:pic>
      <p:pic>
        <p:nvPicPr>
          <p:cNvPr id="14" name="Picture 13">
            <a:extLst>
              <a:ext uri="{FF2B5EF4-FFF2-40B4-BE49-F238E27FC236}">
                <a16:creationId xmlns:a16="http://schemas.microsoft.com/office/drawing/2014/main" id="{B02F3C57-5B47-531D-52D9-728A5D01A35B}"/>
              </a:ext>
            </a:extLst>
          </p:cNvPr>
          <p:cNvPicPr>
            <a:picLocks noChangeAspect="1"/>
          </p:cNvPicPr>
          <p:nvPr/>
        </p:nvPicPr>
        <p:blipFill>
          <a:blip r:embed="rId3"/>
          <a:stretch>
            <a:fillRect/>
          </a:stretch>
        </p:blipFill>
        <p:spPr>
          <a:xfrm>
            <a:off x="78293" y="490854"/>
            <a:ext cx="6220693" cy="2534004"/>
          </a:xfrm>
          <a:prstGeom prst="rect">
            <a:avLst/>
          </a:prstGeom>
        </p:spPr>
      </p:pic>
      <p:sp>
        <p:nvSpPr>
          <p:cNvPr id="16" name="TextBox 15">
            <a:extLst>
              <a:ext uri="{FF2B5EF4-FFF2-40B4-BE49-F238E27FC236}">
                <a16:creationId xmlns:a16="http://schemas.microsoft.com/office/drawing/2014/main" id="{39F1CBEF-A22C-67ED-D2AF-E12096C171F1}"/>
              </a:ext>
            </a:extLst>
          </p:cNvPr>
          <p:cNvSpPr txBox="1"/>
          <p:nvPr/>
        </p:nvSpPr>
        <p:spPr>
          <a:xfrm>
            <a:off x="233291" y="5802496"/>
            <a:ext cx="3715711" cy="1200329"/>
          </a:xfrm>
          <a:prstGeom prst="rect">
            <a:avLst/>
          </a:prstGeom>
          <a:noFill/>
        </p:spPr>
        <p:txBody>
          <a:bodyPr wrap="square">
            <a:spAutoFit/>
          </a:bodyPr>
          <a:lstStyle/>
          <a:p>
            <a:r>
              <a:rPr lang="nl-NL" dirty="0">
                <a:hlinkClick r:id="rId4"/>
              </a:rPr>
              <a:t>https://colab.research.google.com/drive/1yu-4EEUHDfq8Bd_B-zxY9x91SdwzIlr2?usp=sharing</a:t>
            </a:r>
            <a:endParaRPr lang="nl-NL" dirty="0"/>
          </a:p>
          <a:p>
            <a:endParaRPr lang="nl-NL" dirty="0"/>
          </a:p>
        </p:txBody>
      </p:sp>
      <p:pic>
        <p:nvPicPr>
          <p:cNvPr id="18" name="Picture 17">
            <a:extLst>
              <a:ext uri="{FF2B5EF4-FFF2-40B4-BE49-F238E27FC236}">
                <a16:creationId xmlns:a16="http://schemas.microsoft.com/office/drawing/2014/main" id="{19245020-B2C5-55CB-A14A-9D77D441DAC3}"/>
              </a:ext>
            </a:extLst>
          </p:cNvPr>
          <p:cNvPicPr>
            <a:picLocks noChangeAspect="1"/>
          </p:cNvPicPr>
          <p:nvPr/>
        </p:nvPicPr>
        <p:blipFill>
          <a:blip r:embed="rId5"/>
          <a:stretch>
            <a:fillRect/>
          </a:stretch>
        </p:blipFill>
        <p:spPr>
          <a:xfrm>
            <a:off x="4693968" y="5754766"/>
            <a:ext cx="2114845" cy="1019317"/>
          </a:xfrm>
          <a:prstGeom prst="rect">
            <a:avLst/>
          </a:prstGeom>
        </p:spPr>
      </p:pic>
    </p:spTree>
    <p:extLst>
      <p:ext uri="{BB962C8B-B14F-4D97-AF65-F5344CB8AC3E}">
        <p14:creationId xmlns:p14="http://schemas.microsoft.com/office/powerpoint/2010/main" val="369599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03EC5-1189-2320-1391-7092B54CE62F}"/>
              </a:ext>
            </a:extLst>
          </p:cNvPr>
          <p:cNvPicPr>
            <a:picLocks noChangeAspect="1"/>
          </p:cNvPicPr>
          <p:nvPr/>
        </p:nvPicPr>
        <p:blipFill>
          <a:blip r:embed="rId2"/>
          <a:stretch>
            <a:fillRect/>
          </a:stretch>
        </p:blipFill>
        <p:spPr>
          <a:xfrm>
            <a:off x="2399784" y="694943"/>
            <a:ext cx="7392432" cy="5468113"/>
          </a:xfrm>
          <a:prstGeom prst="rect">
            <a:avLst/>
          </a:prstGeom>
        </p:spPr>
      </p:pic>
    </p:spTree>
    <p:extLst>
      <p:ext uri="{BB962C8B-B14F-4D97-AF65-F5344CB8AC3E}">
        <p14:creationId xmlns:p14="http://schemas.microsoft.com/office/powerpoint/2010/main" val="94869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9F6425BF-0A1D-1321-5F5C-585A4AF8B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90" y="180870"/>
            <a:ext cx="4553996" cy="3035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01CBA1-78E0-61CD-0C6B-0BBD40C668AA}"/>
              </a:ext>
            </a:extLst>
          </p:cNvPr>
          <p:cNvSpPr txBox="1"/>
          <p:nvPr/>
        </p:nvSpPr>
        <p:spPr>
          <a:xfrm>
            <a:off x="1061047" y="180870"/>
            <a:ext cx="3501121" cy="369332"/>
          </a:xfrm>
          <a:prstGeom prst="rect">
            <a:avLst/>
          </a:prstGeom>
          <a:noFill/>
        </p:spPr>
        <p:txBody>
          <a:bodyPr wrap="square">
            <a:spAutoFit/>
          </a:bodyPr>
          <a:lstStyle/>
          <a:p>
            <a:r>
              <a:rPr lang="en-US" dirty="0"/>
              <a:t>Students pass a package</a:t>
            </a:r>
            <a:endParaRPr lang="nl-NL" dirty="0"/>
          </a:p>
        </p:txBody>
      </p:sp>
      <p:sp>
        <p:nvSpPr>
          <p:cNvPr id="6" name="TextBox 5">
            <a:extLst>
              <a:ext uri="{FF2B5EF4-FFF2-40B4-BE49-F238E27FC236}">
                <a16:creationId xmlns:a16="http://schemas.microsoft.com/office/drawing/2014/main" id="{A6772642-15A9-0DB2-E2C4-B8D4009F441D}"/>
              </a:ext>
            </a:extLst>
          </p:cNvPr>
          <p:cNvSpPr txBox="1"/>
          <p:nvPr/>
        </p:nvSpPr>
        <p:spPr>
          <a:xfrm>
            <a:off x="7034143" y="180870"/>
            <a:ext cx="4096810" cy="369332"/>
          </a:xfrm>
          <a:prstGeom prst="rect">
            <a:avLst/>
          </a:prstGeom>
          <a:noFill/>
        </p:spPr>
        <p:txBody>
          <a:bodyPr wrap="square">
            <a:spAutoFit/>
          </a:bodyPr>
          <a:lstStyle/>
          <a:p>
            <a:r>
              <a:rPr lang="en-US" dirty="0"/>
              <a:t>Students build a house in pairs</a:t>
            </a:r>
            <a:endParaRPr lang="nl-NL" dirty="0"/>
          </a:p>
        </p:txBody>
      </p:sp>
      <p:sp>
        <p:nvSpPr>
          <p:cNvPr id="8" name="TextBox 7">
            <a:extLst>
              <a:ext uri="{FF2B5EF4-FFF2-40B4-BE49-F238E27FC236}">
                <a16:creationId xmlns:a16="http://schemas.microsoft.com/office/drawing/2014/main" id="{07EBB4A3-47D9-3DA1-7345-84D221EA6704}"/>
              </a:ext>
            </a:extLst>
          </p:cNvPr>
          <p:cNvSpPr txBox="1"/>
          <p:nvPr/>
        </p:nvSpPr>
        <p:spPr>
          <a:xfrm>
            <a:off x="3834582" y="3429000"/>
            <a:ext cx="4016880" cy="584775"/>
          </a:xfrm>
          <a:prstGeom prst="rect">
            <a:avLst/>
          </a:prstGeom>
          <a:noFill/>
        </p:spPr>
        <p:txBody>
          <a:bodyPr wrap="square">
            <a:spAutoFit/>
          </a:bodyPr>
          <a:lstStyle/>
          <a:p>
            <a:r>
              <a:rPr lang="en-US" sz="3200" dirty="0"/>
              <a:t>Which takes longer?</a:t>
            </a:r>
          </a:p>
        </p:txBody>
      </p:sp>
      <p:sp>
        <p:nvSpPr>
          <p:cNvPr id="9" name="TextBox 8">
            <a:extLst>
              <a:ext uri="{FF2B5EF4-FFF2-40B4-BE49-F238E27FC236}">
                <a16:creationId xmlns:a16="http://schemas.microsoft.com/office/drawing/2014/main" id="{28B8D39D-A57A-4885-4352-E375751BB972}"/>
              </a:ext>
            </a:extLst>
          </p:cNvPr>
          <p:cNvSpPr txBox="1"/>
          <p:nvPr/>
        </p:nvSpPr>
        <p:spPr>
          <a:xfrm>
            <a:off x="3725296" y="4269749"/>
            <a:ext cx="4741407" cy="584775"/>
          </a:xfrm>
          <a:prstGeom prst="rect">
            <a:avLst/>
          </a:prstGeom>
          <a:noFill/>
        </p:spPr>
        <p:txBody>
          <a:bodyPr wrap="square">
            <a:spAutoFit/>
          </a:bodyPr>
          <a:lstStyle/>
          <a:p>
            <a:r>
              <a:rPr lang="en-US" sz="3200" dirty="0"/>
              <a:t>And with 7 Billion people?</a:t>
            </a:r>
          </a:p>
        </p:txBody>
      </p:sp>
      <p:sp>
        <p:nvSpPr>
          <p:cNvPr id="10" name="TextBox 9">
            <a:extLst>
              <a:ext uri="{FF2B5EF4-FFF2-40B4-BE49-F238E27FC236}">
                <a16:creationId xmlns:a16="http://schemas.microsoft.com/office/drawing/2014/main" id="{E5C48345-B6A7-5A28-42BF-1C6DABAB4608}"/>
              </a:ext>
            </a:extLst>
          </p:cNvPr>
          <p:cNvSpPr txBox="1"/>
          <p:nvPr/>
        </p:nvSpPr>
        <p:spPr>
          <a:xfrm>
            <a:off x="4237177" y="5054025"/>
            <a:ext cx="3679121" cy="584775"/>
          </a:xfrm>
          <a:prstGeom prst="rect">
            <a:avLst/>
          </a:prstGeom>
          <a:noFill/>
        </p:spPr>
        <p:txBody>
          <a:bodyPr wrap="square">
            <a:spAutoFit/>
          </a:bodyPr>
          <a:lstStyle/>
          <a:p>
            <a:r>
              <a:rPr lang="en-US" sz="3200" dirty="0"/>
              <a:t>What scales worst?</a:t>
            </a:r>
          </a:p>
        </p:txBody>
      </p:sp>
      <p:sp>
        <p:nvSpPr>
          <p:cNvPr id="13" name="AutoShape 6" descr="Afbeelding van ">
            <a:extLst>
              <a:ext uri="{FF2B5EF4-FFF2-40B4-BE49-F238E27FC236}">
                <a16:creationId xmlns:a16="http://schemas.microsoft.com/office/drawing/2014/main" id="{6939E2E5-B8BB-7DFF-94E8-9BA1272213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TextBox 16">
            <a:extLst>
              <a:ext uri="{FF2B5EF4-FFF2-40B4-BE49-F238E27FC236}">
                <a16:creationId xmlns:a16="http://schemas.microsoft.com/office/drawing/2014/main" id="{604A3ADD-17BA-13AC-AED6-34BD84E0C797}"/>
              </a:ext>
            </a:extLst>
          </p:cNvPr>
          <p:cNvSpPr txBox="1"/>
          <p:nvPr/>
        </p:nvSpPr>
        <p:spPr>
          <a:xfrm>
            <a:off x="5373265" y="5847056"/>
            <a:ext cx="1406944" cy="584775"/>
          </a:xfrm>
          <a:prstGeom prst="rect">
            <a:avLst/>
          </a:prstGeom>
          <a:noFill/>
        </p:spPr>
        <p:txBody>
          <a:bodyPr wrap="square">
            <a:spAutoFit/>
          </a:bodyPr>
          <a:lstStyle/>
          <a:p>
            <a:r>
              <a:rPr lang="en-US" sz="3200" dirty="0"/>
              <a:t>Big O?</a:t>
            </a:r>
          </a:p>
        </p:txBody>
      </p:sp>
      <p:sp>
        <p:nvSpPr>
          <p:cNvPr id="18" name="TextBox 17">
            <a:extLst>
              <a:ext uri="{FF2B5EF4-FFF2-40B4-BE49-F238E27FC236}">
                <a16:creationId xmlns:a16="http://schemas.microsoft.com/office/drawing/2014/main" id="{01A696A5-5DC0-3F61-3C5F-DCEFBB09B0B8}"/>
              </a:ext>
            </a:extLst>
          </p:cNvPr>
          <p:cNvSpPr txBox="1"/>
          <p:nvPr/>
        </p:nvSpPr>
        <p:spPr>
          <a:xfrm>
            <a:off x="1995483" y="3240741"/>
            <a:ext cx="1406944" cy="584775"/>
          </a:xfrm>
          <a:prstGeom prst="rect">
            <a:avLst/>
          </a:prstGeom>
          <a:noFill/>
        </p:spPr>
        <p:txBody>
          <a:bodyPr wrap="square">
            <a:spAutoFit/>
          </a:bodyPr>
          <a:lstStyle/>
          <a:p>
            <a:r>
              <a:rPr lang="en-US" sz="3200" dirty="0"/>
              <a:t>O(n)</a:t>
            </a:r>
          </a:p>
        </p:txBody>
      </p:sp>
      <p:sp>
        <p:nvSpPr>
          <p:cNvPr id="19" name="TextBox 18">
            <a:extLst>
              <a:ext uri="{FF2B5EF4-FFF2-40B4-BE49-F238E27FC236}">
                <a16:creationId xmlns:a16="http://schemas.microsoft.com/office/drawing/2014/main" id="{D38459E4-62DC-C21E-3450-8CFE16A4F194}"/>
              </a:ext>
            </a:extLst>
          </p:cNvPr>
          <p:cNvSpPr txBox="1"/>
          <p:nvPr/>
        </p:nvSpPr>
        <p:spPr>
          <a:xfrm>
            <a:off x="8727919" y="3240741"/>
            <a:ext cx="1406944" cy="584775"/>
          </a:xfrm>
          <a:prstGeom prst="rect">
            <a:avLst/>
          </a:prstGeom>
          <a:noFill/>
        </p:spPr>
        <p:txBody>
          <a:bodyPr wrap="square">
            <a:spAutoFit/>
          </a:bodyPr>
          <a:lstStyle/>
          <a:p>
            <a:r>
              <a:rPr lang="en-US" sz="3200" dirty="0"/>
              <a:t>O(1)</a:t>
            </a:r>
          </a:p>
        </p:txBody>
      </p:sp>
      <p:pic>
        <p:nvPicPr>
          <p:cNvPr id="2050" name="Picture 2" descr="Generated image">
            <a:extLst>
              <a:ext uri="{FF2B5EF4-FFF2-40B4-BE49-F238E27FC236}">
                <a16:creationId xmlns:a16="http://schemas.microsoft.com/office/drawing/2014/main" id="{886321B7-4CCD-B93B-7CF0-0E0636850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209" y="529868"/>
            <a:ext cx="4096810" cy="273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0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F15B-7491-FF76-87F3-EF7C318CD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B4BA9-4C8E-8BB2-55AC-81C65037F5BC}"/>
              </a:ext>
            </a:extLst>
          </p:cNvPr>
          <p:cNvSpPr>
            <a:spLocks noGrp="1"/>
          </p:cNvSpPr>
          <p:nvPr>
            <p:ph type="title"/>
          </p:nvPr>
        </p:nvSpPr>
        <p:spPr>
          <a:xfrm>
            <a:off x="-1664158" y="4800434"/>
            <a:ext cx="10515600" cy="1325563"/>
          </a:xfrm>
        </p:spPr>
        <p:txBody>
          <a:bodyPr/>
          <a:lstStyle/>
          <a:p>
            <a:pPr algn="ctr"/>
            <a:r>
              <a:rPr lang="en-US" dirty="0"/>
              <a:t>DFT vs FFT</a:t>
            </a:r>
            <a:endParaRPr lang="nl-NL" dirty="0"/>
          </a:p>
        </p:txBody>
      </p:sp>
      <p:pic>
        <p:nvPicPr>
          <p:cNvPr id="4" name="Picture 3">
            <a:extLst>
              <a:ext uri="{FF2B5EF4-FFF2-40B4-BE49-F238E27FC236}">
                <a16:creationId xmlns:a16="http://schemas.microsoft.com/office/drawing/2014/main" id="{F604E64E-0C6F-9734-BB75-8004075582A6}"/>
              </a:ext>
            </a:extLst>
          </p:cNvPr>
          <p:cNvPicPr>
            <a:picLocks noChangeAspect="1"/>
          </p:cNvPicPr>
          <p:nvPr/>
        </p:nvPicPr>
        <p:blipFill>
          <a:blip r:embed="rId2"/>
          <a:stretch>
            <a:fillRect/>
          </a:stretch>
        </p:blipFill>
        <p:spPr>
          <a:xfrm>
            <a:off x="292765" y="495930"/>
            <a:ext cx="5363323" cy="2734057"/>
          </a:xfrm>
          <a:prstGeom prst="rect">
            <a:avLst/>
          </a:prstGeom>
        </p:spPr>
      </p:pic>
      <p:pic>
        <p:nvPicPr>
          <p:cNvPr id="6" name="Picture 5">
            <a:extLst>
              <a:ext uri="{FF2B5EF4-FFF2-40B4-BE49-F238E27FC236}">
                <a16:creationId xmlns:a16="http://schemas.microsoft.com/office/drawing/2014/main" id="{EB81777D-1A2A-D6A1-668B-7A933F88D499}"/>
              </a:ext>
            </a:extLst>
          </p:cNvPr>
          <p:cNvPicPr>
            <a:picLocks noChangeAspect="1"/>
          </p:cNvPicPr>
          <p:nvPr/>
        </p:nvPicPr>
        <p:blipFill>
          <a:blip r:embed="rId3"/>
          <a:stretch>
            <a:fillRect/>
          </a:stretch>
        </p:blipFill>
        <p:spPr>
          <a:xfrm>
            <a:off x="5779201" y="1156229"/>
            <a:ext cx="6144482" cy="3410426"/>
          </a:xfrm>
          <a:prstGeom prst="rect">
            <a:avLst/>
          </a:prstGeom>
        </p:spPr>
      </p:pic>
      <p:sp>
        <p:nvSpPr>
          <p:cNvPr id="8" name="TextBox 7">
            <a:extLst>
              <a:ext uri="{FF2B5EF4-FFF2-40B4-BE49-F238E27FC236}">
                <a16:creationId xmlns:a16="http://schemas.microsoft.com/office/drawing/2014/main" id="{CB197724-1AAD-5B29-6300-BF9583AFFB67}"/>
              </a:ext>
            </a:extLst>
          </p:cNvPr>
          <p:cNvSpPr txBox="1"/>
          <p:nvPr/>
        </p:nvSpPr>
        <p:spPr>
          <a:xfrm>
            <a:off x="838200" y="6359776"/>
            <a:ext cx="10515600" cy="307777"/>
          </a:xfrm>
          <a:prstGeom prst="rect">
            <a:avLst/>
          </a:prstGeom>
          <a:noFill/>
        </p:spPr>
        <p:txBody>
          <a:bodyPr wrap="square">
            <a:spAutoFit/>
          </a:bodyPr>
          <a:lstStyle/>
          <a:p>
            <a:pPr algn="ctr"/>
            <a:r>
              <a:rPr lang="nl-NL" sz="1400" dirty="0">
                <a:hlinkClick r:id="rId4"/>
              </a:rPr>
              <a:t>https://colab.research.google.com/drive/1cXlXxxmsZ7oSHuJ64VId-L6vfUOwOROs?usp=sharing</a:t>
            </a:r>
            <a:endParaRPr lang="nl-NL" sz="1400" dirty="0"/>
          </a:p>
        </p:txBody>
      </p:sp>
      <p:pic>
        <p:nvPicPr>
          <p:cNvPr id="10" name="Picture 9">
            <a:extLst>
              <a:ext uri="{FF2B5EF4-FFF2-40B4-BE49-F238E27FC236}">
                <a16:creationId xmlns:a16="http://schemas.microsoft.com/office/drawing/2014/main" id="{8D62A62F-6D1D-8609-2F36-2E13C235001D}"/>
              </a:ext>
            </a:extLst>
          </p:cNvPr>
          <p:cNvPicPr>
            <a:picLocks noChangeAspect="1"/>
          </p:cNvPicPr>
          <p:nvPr/>
        </p:nvPicPr>
        <p:blipFill>
          <a:blip r:embed="rId5"/>
          <a:stretch>
            <a:fillRect/>
          </a:stretch>
        </p:blipFill>
        <p:spPr>
          <a:xfrm>
            <a:off x="9113416" y="5397617"/>
            <a:ext cx="2810267" cy="962159"/>
          </a:xfrm>
          <a:prstGeom prst="rect">
            <a:avLst/>
          </a:prstGeom>
        </p:spPr>
      </p:pic>
    </p:spTree>
    <p:extLst>
      <p:ext uri="{BB962C8B-B14F-4D97-AF65-F5344CB8AC3E}">
        <p14:creationId xmlns:p14="http://schemas.microsoft.com/office/powerpoint/2010/main" val="24594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07A1-1BA8-6FD3-2D41-B13F665937D3}"/>
              </a:ext>
            </a:extLst>
          </p:cNvPr>
          <p:cNvSpPr>
            <a:spLocks noGrp="1"/>
          </p:cNvSpPr>
          <p:nvPr>
            <p:ph type="title"/>
          </p:nvPr>
        </p:nvSpPr>
        <p:spPr/>
        <p:txBody>
          <a:bodyPr/>
          <a:lstStyle/>
          <a:p>
            <a:r>
              <a:rPr lang="en-US" dirty="0"/>
              <a:t>De </a:t>
            </a:r>
            <a:r>
              <a:rPr lang="en-US" dirty="0" err="1"/>
              <a:t>opdracht</a:t>
            </a:r>
            <a:r>
              <a:rPr lang="en-US" dirty="0"/>
              <a:t>!</a:t>
            </a:r>
            <a:endParaRPr lang="nl-NL" dirty="0"/>
          </a:p>
        </p:txBody>
      </p:sp>
      <p:pic>
        <p:nvPicPr>
          <p:cNvPr id="5" name="Picture 4">
            <a:extLst>
              <a:ext uri="{FF2B5EF4-FFF2-40B4-BE49-F238E27FC236}">
                <a16:creationId xmlns:a16="http://schemas.microsoft.com/office/drawing/2014/main" id="{30596546-BB4E-32F7-4986-A031B51BBCDF}"/>
              </a:ext>
            </a:extLst>
          </p:cNvPr>
          <p:cNvPicPr>
            <a:picLocks noChangeAspect="1"/>
          </p:cNvPicPr>
          <p:nvPr/>
        </p:nvPicPr>
        <p:blipFill>
          <a:blip r:embed="rId2"/>
          <a:stretch>
            <a:fillRect/>
          </a:stretch>
        </p:blipFill>
        <p:spPr>
          <a:xfrm>
            <a:off x="3982064" y="1568217"/>
            <a:ext cx="7826477" cy="2136538"/>
          </a:xfrm>
          <a:prstGeom prst="rect">
            <a:avLst/>
          </a:prstGeom>
        </p:spPr>
      </p:pic>
      <p:pic>
        <p:nvPicPr>
          <p:cNvPr id="7" name="Picture 6">
            <a:extLst>
              <a:ext uri="{FF2B5EF4-FFF2-40B4-BE49-F238E27FC236}">
                <a16:creationId xmlns:a16="http://schemas.microsoft.com/office/drawing/2014/main" id="{36A8F891-690F-7F57-71F1-2CDC00CBB496}"/>
              </a:ext>
            </a:extLst>
          </p:cNvPr>
          <p:cNvPicPr>
            <a:picLocks noChangeAspect="1"/>
          </p:cNvPicPr>
          <p:nvPr/>
        </p:nvPicPr>
        <p:blipFill>
          <a:blip r:embed="rId3"/>
          <a:stretch>
            <a:fillRect/>
          </a:stretch>
        </p:blipFill>
        <p:spPr>
          <a:xfrm>
            <a:off x="313905" y="3942785"/>
            <a:ext cx="6322869" cy="2219965"/>
          </a:xfrm>
          <a:prstGeom prst="rect">
            <a:avLst/>
          </a:prstGeom>
        </p:spPr>
      </p:pic>
    </p:spTree>
    <p:extLst>
      <p:ext uri="{BB962C8B-B14F-4D97-AF65-F5344CB8AC3E}">
        <p14:creationId xmlns:p14="http://schemas.microsoft.com/office/powerpoint/2010/main" val="3836965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5B3CB-0D3C-2ED4-3462-293D2EE16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C2A71-183F-7DC8-0073-574699A3CD29}"/>
              </a:ext>
            </a:extLst>
          </p:cNvPr>
          <p:cNvSpPr>
            <a:spLocks noGrp="1"/>
          </p:cNvSpPr>
          <p:nvPr>
            <p:ph type="title"/>
          </p:nvPr>
        </p:nvSpPr>
        <p:spPr/>
        <p:txBody>
          <a:bodyPr/>
          <a:lstStyle/>
          <a:p>
            <a:r>
              <a:rPr lang="en-US" dirty="0"/>
              <a:t>De </a:t>
            </a:r>
            <a:r>
              <a:rPr lang="en-US" dirty="0" err="1"/>
              <a:t>opdracht</a:t>
            </a:r>
            <a:r>
              <a:rPr lang="en-US" dirty="0"/>
              <a:t>!</a:t>
            </a:r>
            <a:endParaRPr lang="nl-NL" dirty="0"/>
          </a:p>
        </p:txBody>
      </p:sp>
      <p:pic>
        <p:nvPicPr>
          <p:cNvPr id="5" name="Picture 4">
            <a:extLst>
              <a:ext uri="{FF2B5EF4-FFF2-40B4-BE49-F238E27FC236}">
                <a16:creationId xmlns:a16="http://schemas.microsoft.com/office/drawing/2014/main" id="{1CCB482A-791D-959C-27AA-AF2313B06060}"/>
              </a:ext>
            </a:extLst>
          </p:cNvPr>
          <p:cNvPicPr>
            <a:picLocks noChangeAspect="1"/>
          </p:cNvPicPr>
          <p:nvPr/>
        </p:nvPicPr>
        <p:blipFill>
          <a:blip r:embed="rId2"/>
          <a:stretch>
            <a:fillRect/>
          </a:stretch>
        </p:blipFill>
        <p:spPr>
          <a:xfrm>
            <a:off x="3982064" y="1568217"/>
            <a:ext cx="7826477" cy="2136538"/>
          </a:xfrm>
          <a:prstGeom prst="rect">
            <a:avLst/>
          </a:prstGeom>
        </p:spPr>
      </p:pic>
      <p:pic>
        <p:nvPicPr>
          <p:cNvPr id="7" name="Picture 6">
            <a:extLst>
              <a:ext uri="{FF2B5EF4-FFF2-40B4-BE49-F238E27FC236}">
                <a16:creationId xmlns:a16="http://schemas.microsoft.com/office/drawing/2014/main" id="{C0453EB4-124B-BE91-A196-BA69124DE16C}"/>
              </a:ext>
            </a:extLst>
          </p:cNvPr>
          <p:cNvPicPr>
            <a:picLocks noChangeAspect="1"/>
          </p:cNvPicPr>
          <p:nvPr/>
        </p:nvPicPr>
        <p:blipFill>
          <a:blip r:embed="rId3"/>
          <a:stretch>
            <a:fillRect/>
          </a:stretch>
        </p:blipFill>
        <p:spPr>
          <a:xfrm>
            <a:off x="313905" y="3942785"/>
            <a:ext cx="6322869" cy="2219965"/>
          </a:xfrm>
          <a:prstGeom prst="rect">
            <a:avLst/>
          </a:prstGeom>
        </p:spPr>
      </p:pic>
    </p:spTree>
    <p:extLst>
      <p:ext uri="{BB962C8B-B14F-4D97-AF65-F5344CB8AC3E}">
        <p14:creationId xmlns:p14="http://schemas.microsoft.com/office/powerpoint/2010/main" val="16881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picture of a robot with the words awesomerobotanimegifs on the bottom">
            <a:extLst>
              <a:ext uri="{FF2B5EF4-FFF2-40B4-BE49-F238E27FC236}">
                <a16:creationId xmlns:a16="http://schemas.microsoft.com/office/drawing/2014/main" id="{62D58C80-F196-822B-0C02-5EFC69C6A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193"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defined">
            <a:extLst>
              <a:ext uri="{FF2B5EF4-FFF2-40B4-BE49-F238E27FC236}">
                <a16:creationId xmlns:a16="http://schemas.microsoft.com/office/drawing/2014/main" id="{F0B464BC-3801-5C7A-5184-A125ADB31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505" y="1143000"/>
            <a:ext cx="2476500" cy="3609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764516-1B09-50F2-7576-B33B84C0C2FD}"/>
              </a:ext>
            </a:extLst>
          </p:cNvPr>
          <p:cNvSpPr txBox="1"/>
          <p:nvPr/>
        </p:nvSpPr>
        <p:spPr>
          <a:xfrm>
            <a:off x="8941792" y="5270090"/>
            <a:ext cx="1972015" cy="584775"/>
          </a:xfrm>
          <a:prstGeom prst="rect">
            <a:avLst/>
          </a:prstGeom>
          <a:noFill/>
        </p:spPr>
        <p:txBody>
          <a:bodyPr wrap="none" rtlCol="0">
            <a:spAutoFit/>
          </a:bodyPr>
          <a:lstStyle/>
          <a:p>
            <a:r>
              <a:rPr lang="en-US" sz="3200" dirty="0"/>
              <a:t>Succes!!!!</a:t>
            </a:r>
            <a:endParaRPr lang="nl-NL" sz="3200" dirty="0"/>
          </a:p>
        </p:txBody>
      </p:sp>
    </p:spTree>
    <p:extLst>
      <p:ext uri="{BB962C8B-B14F-4D97-AF65-F5344CB8AC3E}">
        <p14:creationId xmlns:p14="http://schemas.microsoft.com/office/powerpoint/2010/main" val="357652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55612-8618-6C7D-8956-0CBBD226A53D}"/>
            </a:ext>
          </a:extLst>
        </p:cNvPr>
        <p:cNvGrpSpPr/>
        <p:nvPr/>
      </p:nvGrpSpPr>
      <p:grpSpPr>
        <a:xfrm>
          <a:off x="0" y="0"/>
          <a:ext cx="0" cy="0"/>
          <a:chOff x="0" y="0"/>
          <a:chExt cx="0" cy="0"/>
        </a:xfrm>
      </p:grpSpPr>
      <p:pic>
        <p:nvPicPr>
          <p:cNvPr id="2" name="Picture 2" descr="Generated image">
            <a:extLst>
              <a:ext uri="{FF2B5EF4-FFF2-40B4-BE49-F238E27FC236}">
                <a16:creationId xmlns:a16="http://schemas.microsoft.com/office/drawing/2014/main" id="{B3C37502-AB9A-6EB8-BF36-7F5A34654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8560" y="438984"/>
            <a:ext cx="4641217" cy="3094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nerated image">
            <a:extLst>
              <a:ext uri="{FF2B5EF4-FFF2-40B4-BE49-F238E27FC236}">
                <a16:creationId xmlns:a16="http://schemas.microsoft.com/office/drawing/2014/main" id="{EE95F281-BBB8-4B64-B97D-8A97E876D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90" y="180870"/>
            <a:ext cx="4553996" cy="30359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F85C2D-9952-4F0E-55D6-7B38B26A643C}"/>
              </a:ext>
            </a:extLst>
          </p:cNvPr>
          <p:cNvSpPr txBox="1"/>
          <p:nvPr/>
        </p:nvSpPr>
        <p:spPr>
          <a:xfrm>
            <a:off x="1061047" y="180870"/>
            <a:ext cx="3501121" cy="369332"/>
          </a:xfrm>
          <a:prstGeom prst="rect">
            <a:avLst/>
          </a:prstGeom>
          <a:noFill/>
        </p:spPr>
        <p:txBody>
          <a:bodyPr wrap="square">
            <a:spAutoFit/>
          </a:bodyPr>
          <a:lstStyle/>
          <a:p>
            <a:r>
              <a:rPr lang="en-US" dirty="0"/>
              <a:t>Students pass a package</a:t>
            </a:r>
            <a:endParaRPr lang="nl-NL" dirty="0"/>
          </a:p>
        </p:txBody>
      </p:sp>
      <p:sp>
        <p:nvSpPr>
          <p:cNvPr id="6" name="TextBox 5">
            <a:extLst>
              <a:ext uri="{FF2B5EF4-FFF2-40B4-BE49-F238E27FC236}">
                <a16:creationId xmlns:a16="http://schemas.microsoft.com/office/drawing/2014/main" id="{04B14EBC-4D97-CF24-3CC1-AF07895AD981}"/>
              </a:ext>
            </a:extLst>
          </p:cNvPr>
          <p:cNvSpPr txBox="1"/>
          <p:nvPr/>
        </p:nvSpPr>
        <p:spPr>
          <a:xfrm>
            <a:off x="5869858" y="180870"/>
            <a:ext cx="6184490" cy="369332"/>
          </a:xfrm>
          <a:prstGeom prst="rect">
            <a:avLst/>
          </a:prstGeom>
          <a:noFill/>
        </p:spPr>
        <p:txBody>
          <a:bodyPr wrap="square">
            <a:spAutoFit/>
          </a:bodyPr>
          <a:lstStyle/>
          <a:p>
            <a:r>
              <a:rPr lang="en-US" dirty="0"/>
              <a:t>Students introduce each other 1 on 1 (after each other)</a:t>
            </a:r>
            <a:endParaRPr lang="nl-NL" dirty="0"/>
          </a:p>
        </p:txBody>
      </p:sp>
      <p:sp>
        <p:nvSpPr>
          <p:cNvPr id="13" name="AutoShape 6" descr="Afbeelding van ">
            <a:extLst>
              <a:ext uri="{FF2B5EF4-FFF2-40B4-BE49-F238E27FC236}">
                <a16:creationId xmlns:a16="http://schemas.microsoft.com/office/drawing/2014/main" id="{7587F03C-43EB-381F-D076-55D2943383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7" name="TextBox 16">
            <a:extLst>
              <a:ext uri="{FF2B5EF4-FFF2-40B4-BE49-F238E27FC236}">
                <a16:creationId xmlns:a16="http://schemas.microsoft.com/office/drawing/2014/main" id="{F4AA6C63-9AD7-D063-E3CC-E912F8229527}"/>
              </a:ext>
            </a:extLst>
          </p:cNvPr>
          <p:cNvSpPr txBox="1"/>
          <p:nvPr/>
        </p:nvSpPr>
        <p:spPr>
          <a:xfrm>
            <a:off x="5111843" y="4594993"/>
            <a:ext cx="1406944" cy="584775"/>
          </a:xfrm>
          <a:prstGeom prst="rect">
            <a:avLst/>
          </a:prstGeom>
          <a:noFill/>
        </p:spPr>
        <p:txBody>
          <a:bodyPr wrap="square">
            <a:spAutoFit/>
          </a:bodyPr>
          <a:lstStyle/>
          <a:p>
            <a:r>
              <a:rPr lang="en-US" sz="3200" dirty="0"/>
              <a:t>Big O?</a:t>
            </a:r>
          </a:p>
        </p:txBody>
      </p:sp>
      <p:sp>
        <p:nvSpPr>
          <p:cNvPr id="18" name="TextBox 17">
            <a:extLst>
              <a:ext uri="{FF2B5EF4-FFF2-40B4-BE49-F238E27FC236}">
                <a16:creationId xmlns:a16="http://schemas.microsoft.com/office/drawing/2014/main" id="{5FD7A9C7-6D79-02A9-C33F-96AD9CE39CA8}"/>
              </a:ext>
            </a:extLst>
          </p:cNvPr>
          <p:cNvSpPr txBox="1"/>
          <p:nvPr/>
        </p:nvSpPr>
        <p:spPr>
          <a:xfrm>
            <a:off x="1995483" y="3240741"/>
            <a:ext cx="1406944" cy="584775"/>
          </a:xfrm>
          <a:prstGeom prst="rect">
            <a:avLst/>
          </a:prstGeom>
          <a:noFill/>
        </p:spPr>
        <p:txBody>
          <a:bodyPr wrap="square">
            <a:spAutoFit/>
          </a:bodyPr>
          <a:lstStyle/>
          <a:p>
            <a:r>
              <a:rPr lang="en-US" sz="3200" dirty="0"/>
              <a:t>O(n)</a:t>
            </a:r>
          </a:p>
        </p:txBody>
      </p:sp>
      <p:sp>
        <p:nvSpPr>
          <p:cNvPr id="19" name="TextBox 18">
            <a:extLst>
              <a:ext uri="{FF2B5EF4-FFF2-40B4-BE49-F238E27FC236}">
                <a16:creationId xmlns:a16="http://schemas.microsoft.com/office/drawing/2014/main" id="{BBB20A16-02BC-FD25-DCC9-E6B5358D5701}"/>
              </a:ext>
            </a:extLst>
          </p:cNvPr>
          <p:cNvSpPr txBox="1"/>
          <p:nvPr/>
        </p:nvSpPr>
        <p:spPr>
          <a:xfrm>
            <a:off x="8727919" y="3240741"/>
            <a:ext cx="1406944" cy="584775"/>
          </a:xfrm>
          <a:prstGeom prst="rect">
            <a:avLst/>
          </a:prstGeom>
          <a:noFill/>
        </p:spPr>
        <p:txBody>
          <a:bodyPr wrap="square">
            <a:spAutoFit/>
          </a:bodyPr>
          <a:lstStyle/>
          <a:p>
            <a:r>
              <a:rPr lang="en-US" sz="3200" dirty="0"/>
              <a:t>O(n</a:t>
            </a:r>
            <a:r>
              <a:rPr lang="en-US" sz="3200" baseline="30000" dirty="0"/>
              <a:t>2</a:t>
            </a:r>
            <a:r>
              <a:rPr lang="en-US" sz="3200" dirty="0"/>
              <a:t>)</a:t>
            </a:r>
          </a:p>
        </p:txBody>
      </p:sp>
    </p:spTree>
    <p:extLst>
      <p:ext uri="{BB962C8B-B14F-4D97-AF65-F5344CB8AC3E}">
        <p14:creationId xmlns:p14="http://schemas.microsoft.com/office/powerpoint/2010/main" val="1639080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764B-9007-1C4B-3D1C-42F49CC57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061FA-AD2B-865B-97B9-C0273BF1D841}"/>
              </a:ext>
            </a:extLst>
          </p:cNvPr>
          <p:cNvSpPr>
            <a:spLocks noGrp="1"/>
          </p:cNvSpPr>
          <p:nvPr>
            <p:ph type="title"/>
          </p:nvPr>
        </p:nvSpPr>
        <p:spPr>
          <a:xfrm>
            <a:off x="739877" y="0"/>
            <a:ext cx="10515600" cy="1325563"/>
          </a:xfrm>
        </p:spPr>
        <p:txBody>
          <a:bodyPr/>
          <a:lstStyle/>
          <a:p>
            <a:r>
              <a:rPr lang="en-US" b="1" dirty="0"/>
              <a:t>How long does something take?</a:t>
            </a:r>
            <a:endParaRPr lang="nl-NL" b="1" dirty="0"/>
          </a:p>
        </p:txBody>
      </p:sp>
      <p:sp>
        <p:nvSpPr>
          <p:cNvPr id="3" name="Content Placeholder 2">
            <a:extLst>
              <a:ext uri="{FF2B5EF4-FFF2-40B4-BE49-F238E27FC236}">
                <a16:creationId xmlns:a16="http://schemas.microsoft.com/office/drawing/2014/main" id="{38342ABB-C9BC-CC47-164F-143548F126AB}"/>
              </a:ext>
            </a:extLst>
          </p:cNvPr>
          <p:cNvSpPr>
            <a:spLocks noGrp="1"/>
          </p:cNvSpPr>
          <p:nvPr>
            <p:ph idx="1"/>
          </p:nvPr>
        </p:nvSpPr>
        <p:spPr>
          <a:xfrm>
            <a:off x="517421" y="1196359"/>
            <a:ext cx="12077702" cy="5991022"/>
          </a:xfrm>
        </p:spPr>
        <p:txBody>
          <a:bodyPr>
            <a:normAutofit/>
          </a:bodyPr>
          <a:lstStyle/>
          <a:p>
            <a:r>
              <a:rPr lang="nl-NL" dirty="0"/>
              <a:t>Compiler </a:t>
            </a:r>
            <a:r>
              <a:rPr lang="nl-NL" dirty="0" err="1"/>
              <a:t>and</a:t>
            </a:r>
            <a:r>
              <a:rPr lang="nl-NL" dirty="0"/>
              <a:t> </a:t>
            </a:r>
            <a:r>
              <a:rPr lang="nl-NL" dirty="0" err="1"/>
              <a:t>programming</a:t>
            </a:r>
            <a:r>
              <a:rPr lang="nl-NL" dirty="0"/>
              <a:t> </a:t>
            </a:r>
            <a:r>
              <a:rPr lang="nl-NL" dirty="0" err="1"/>
              <a:t>language</a:t>
            </a:r>
            <a:endParaRPr lang="nl-NL" dirty="0"/>
          </a:p>
          <a:p>
            <a:pPr lvl="1"/>
            <a:r>
              <a:rPr lang="nl-NL" dirty="0"/>
              <a:t>Compiler </a:t>
            </a:r>
            <a:r>
              <a:rPr lang="nl-NL" dirty="0" err="1"/>
              <a:t>vs</a:t>
            </a:r>
            <a:r>
              <a:rPr lang="nl-NL" dirty="0"/>
              <a:t> </a:t>
            </a:r>
            <a:r>
              <a:rPr lang="nl-NL" dirty="0" err="1"/>
              <a:t>interpreter</a:t>
            </a:r>
            <a:endParaRPr lang="nl-NL" dirty="0"/>
          </a:p>
          <a:p>
            <a:pPr lvl="2"/>
            <a:r>
              <a:rPr lang="nl-NL" dirty="0">
                <a:hlinkClick r:id="rId2"/>
              </a:rPr>
              <a:t>https://www.programiz.com/article/difference-compiler-interpreter</a:t>
            </a:r>
            <a:endParaRPr lang="nl-NL" dirty="0"/>
          </a:p>
          <a:p>
            <a:pPr lvl="1"/>
            <a:r>
              <a:rPr lang="nl-NL" dirty="0" err="1"/>
              <a:t>Optimisation</a:t>
            </a:r>
            <a:endParaRPr lang="nl-NL" dirty="0"/>
          </a:p>
          <a:p>
            <a:pPr lvl="2"/>
            <a:r>
              <a:rPr lang="nl-NL" dirty="0">
                <a:hlinkClick r:id="rId3"/>
              </a:rPr>
              <a:t>https://gcc.gnu.org/onlinedocs/gcc/Optimize-Options.html</a:t>
            </a:r>
            <a:endParaRPr lang="nl-NL" dirty="0"/>
          </a:p>
          <a:p>
            <a:r>
              <a:rPr lang="nl-NL" dirty="0"/>
              <a:t>Hardware</a:t>
            </a:r>
          </a:p>
          <a:p>
            <a:pPr lvl="1"/>
            <a:r>
              <a:rPr lang="nl-NL" dirty="0"/>
              <a:t>Pure processing power (e.g. </a:t>
            </a:r>
            <a:r>
              <a:rPr lang="nl-NL" dirty="0" err="1"/>
              <a:t>clockspeed</a:t>
            </a:r>
            <a:r>
              <a:rPr lang="nl-NL" dirty="0"/>
              <a:t>)</a:t>
            </a:r>
          </a:p>
          <a:p>
            <a:pPr lvl="1"/>
            <a:r>
              <a:rPr lang="nl-NL" dirty="0" err="1"/>
              <a:t>Parallelization</a:t>
            </a:r>
            <a:endParaRPr lang="nl-NL" dirty="0"/>
          </a:p>
          <a:p>
            <a:pPr lvl="2"/>
            <a:r>
              <a:rPr lang="nl-NL" dirty="0"/>
              <a:t>Multiple </a:t>
            </a:r>
            <a:r>
              <a:rPr lang="nl-NL" dirty="0" err="1"/>
              <a:t>cores</a:t>
            </a:r>
            <a:endParaRPr lang="nl-NL" dirty="0"/>
          </a:p>
          <a:p>
            <a:pPr lvl="2"/>
            <a:r>
              <a:rPr lang="nl-NL" dirty="0"/>
              <a:t>Pipelining</a:t>
            </a:r>
          </a:p>
          <a:p>
            <a:pPr lvl="2"/>
            <a:r>
              <a:rPr lang="nl-NL" dirty="0"/>
              <a:t>FPGA</a:t>
            </a:r>
          </a:p>
          <a:p>
            <a:r>
              <a:rPr lang="nl-NL" b="1" dirty="0" err="1"/>
              <a:t>Algorithm</a:t>
            </a:r>
            <a:endParaRPr lang="nl-NL" b="1" dirty="0"/>
          </a:p>
          <a:p>
            <a:pPr lvl="1"/>
            <a:r>
              <a:rPr lang="nl-NL" b="1" dirty="0"/>
              <a:t>How does </a:t>
            </a:r>
            <a:r>
              <a:rPr lang="nl-NL" b="1" dirty="0" err="1"/>
              <a:t>it</a:t>
            </a:r>
            <a:r>
              <a:rPr lang="nl-NL" b="1" dirty="0"/>
              <a:t> </a:t>
            </a:r>
            <a:r>
              <a:rPr lang="nl-NL" b="1" dirty="0" err="1"/>
              <a:t>scale</a:t>
            </a:r>
            <a:r>
              <a:rPr lang="nl-NL" b="1" dirty="0"/>
              <a:t> </a:t>
            </a:r>
            <a:r>
              <a:rPr lang="nl-NL" b="1" dirty="0" err="1"/>
              <a:t>with</a:t>
            </a:r>
            <a:r>
              <a:rPr lang="nl-NL" b="1" dirty="0"/>
              <a:t> </a:t>
            </a:r>
            <a:r>
              <a:rPr lang="nl-NL" b="1" dirty="0" err="1"/>
              <a:t>growing</a:t>
            </a:r>
            <a:r>
              <a:rPr lang="nl-NL" b="1" dirty="0"/>
              <a:t> input (Big O)</a:t>
            </a:r>
            <a:endParaRPr lang="nl-NL" dirty="0"/>
          </a:p>
          <a:p>
            <a:pPr marL="0" indent="0">
              <a:buNone/>
            </a:pPr>
            <a:endParaRPr lang="nl-NL" dirty="0"/>
          </a:p>
          <a:p>
            <a:endParaRPr lang="nl-NL" dirty="0"/>
          </a:p>
        </p:txBody>
      </p:sp>
    </p:spTree>
    <p:extLst>
      <p:ext uri="{BB962C8B-B14F-4D97-AF65-F5344CB8AC3E}">
        <p14:creationId xmlns:p14="http://schemas.microsoft.com/office/powerpoint/2010/main" val="264490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0C56-5743-080D-9247-951B7C2D3885}"/>
              </a:ext>
            </a:extLst>
          </p:cNvPr>
          <p:cNvSpPr>
            <a:spLocks noGrp="1"/>
          </p:cNvSpPr>
          <p:nvPr>
            <p:ph type="title"/>
          </p:nvPr>
        </p:nvSpPr>
        <p:spPr/>
        <p:txBody>
          <a:bodyPr/>
          <a:lstStyle/>
          <a:p>
            <a:pPr fontAlgn="base"/>
            <a:r>
              <a:rPr lang="en-US" b="1" dirty="0"/>
              <a:t>What is Big O?</a:t>
            </a:r>
          </a:p>
        </p:txBody>
      </p:sp>
      <p:sp>
        <p:nvSpPr>
          <p:cNvPr id="3" name="Content Placeholder 2">
            <a:extLst>
              <a:ext uri="{FF2B5EF4-FFF2-40B4-BE49-F238E27FC236}">
                <a16:creationId xmlns:a16="http://schemas.microsoft.com/office/drawing/2014/main" id="{6DE4AB63-4FEC-E41F-13ED-6ACE8FEFE487}"/>
              </a:ext>
            </a:extLst>
          </p:cNvPr>
          <p:cNvSpPr>
            <a:spLocks noGrp="1"/>
          </p:cNvSpPr>
          <p:nvPr>
            <p:ph idx="1"/>
          </p:nvPr>
        </p:nvSpPr>
        <p:spPr/>
        <p:txBody>
          <a:bodyPr/>
          <a:lstStyle/>
          <a:p>
            <a:pPr fontAlgn="base"/>
            <a:r>
              <a:rPr lang="en-US" dirty="0"/>
              <a:t>Big O, also known as Big O notation, represents an algorithm's worst-case complexity. It uses algebraic terms to describe the complexity of an algorithm.</a:t>
            </a:r>
          </a:p>
          <a:p>
            <a:pPr fontAlgn="base"/>
            <a:r>
              <a:rPr lang="en-US" dirty="0"/>
              <a:t>Big O defines the runtime required to execute an algorithm by identifying how the performance of your algorithm will change as the input size grows. But it does not tell you how fast your algorithm's runtime is.</a:t>
            </a:r>
          </a:p>
          <a:p>
            <a:pPr fontAlgn="base"/>
            <a:r>
              <a:rPr lang="en-US" dirty="0"/>
              <a:t>Big O notation measures the efficiency and performance of your algorithm using time and space complexity. </a:t>
            </a:r>
            <a:r>
              <a:rPr lang="en-US" b="1" dirty="0"/>
              <a:t>We will focus on time complexity.</a:t>
            </a:r>
            <a:endParaRPr lang="en-US" dirty="0"/>
          </a:p>
          <a:p>
            <a:endParaRPr lang="nl-NL" dirty="0"/>
          </a:p>
        </p:txBody>
      </p:sp>
      <p:sp>
        <p:nvSpPr>
          <p:cNvPr id="5" name="TextBox 4">
            <a:extLst>
              <a:ext uri="{FF2B5EF4-FFF2-40B4-BE49-F238E27FC236}">
                <a16:creationId xmlns:a16="http://schemas.microsoft.com/office/drawing/2014/main" id="{290F8D73-BE21-E757-D93B-18124138E623}"/>
              </a:ext>
            </a:extLst>
          </p:cNvPr>
          <p:cNvSpPr txBox="1"/>
          <p:nvPr/>
        </p:nvSpPr>
        <p:spPr>
          <a:xfrm>
            <a:off x="196644" y="6386019"/>
            <a:ext cx="10205883" cy="369332"/>
          </a:xfrm>
          <a:prstGeom prst="rect">
            <a:avLst/>
          </a:prstGeom>
          <a:noFill/>
        </p:spPr>
        <p:txBody>
          <a:bodyPr wrap="square">
            <a:spAutoFit/>
          </a:bodyPr>
          <a:lstStyle/>
          <a:p>
            <a:r>
              <a:rPr lang="nl-NL" dirty="0">
                <a:hlinkClick r:id="rId2"/>
              </a:rPr>
              <a:t>https://www.freecodecamp.org/news/big-o-cheat-sheet-time-complexity-chart/</a:t>
            </a:r>
            <a:endParaRPr lang="nl-NL" dirty="0"/>
          </a:p>
        </p:txBody>
      </p:sp>
    </p:spTree>
    <p:extLst>
      <p:ext uri="{BB962C8B-B14F-4D97-AF65-F5344CB8AC3E}">
        <p14:creationId xmlns:p14="http://schemas.microsoft.com/office/powerpoint/2010/main" val="423563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205E2-8F8D-31A6-867B-5D56B335011B}"/>
            </a:ext>
          </a:extLst>
        </p:cNvPr>
        <p:cNvGrpSpPr/>
        <p:nvPr/>
      </p:nvGrpSpPr>
      <p:grpSpPr>
        <a:xfrm>
          <a:off x="0" y="0"/>
          <a:ext cx="0" cy="0"/>
          <a:chOff x="0" y="0"/>
          <a:chExt cx="0" cy="0"/>
        </a:xfrm>
      </p:grpSpPr>
      <p:pic>
        <p:nvPicPr>
          <p:cNvPr id="2052" name="Picture 4" descr="image">
            <a:extLst>
              <a:ext uri="{FF2B5EF4-FFF2-40B4-BE49-F238E27FC236}">
                <a16:creationId xmlns:a16="http://schemas.microsoft.com/office/drawing/2014/main" id="{262849BE-B6A3-E00C-5025-F3D4B0E03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781"/>
            <a:ext cx="8370651" cy="46703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085F37-E540-51A1-0F60-9D803C2CC6DF}"/>
              </a:ext>
            </a:extLst>
          </p:cNvPr>
          <p:cNvSpPr txBox="1"/>
          <p:nvPr/>
        </p:nvSpPr>
        <p:spPr>
          <a:xfrm>
            <a:off x="7548461" y="1441273"/>
            <a:ext cx="406306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ignore constant factors</a:t>
            </a:r>
          </a:p>
          <a:p>
            <a:endParaRPr lang="en-US" sz="2400" dirty="0"/>
          </a:p>
          <a:p>
            <a:pPr marL="285750" indent="-285750">
              <a:buFont typeface="Arial" panose="020B0604020202020204" pitchFamily="34" charset="0"/>
              <a:buChar char="•"/>
            </a:pPr>
            <a:r>
              <a:rPr lang="en-US" sz="2400" dirty="0"/>
              <a:t>We ignore details related to implementation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only look at worst case</a:t>
            </a:r>
            <a:endParaRPr lang="nl-NL" sz="2400" dirty="0"/>
          </a:p>
        </p:txBody>
      </p:sp>
    </p:spTree>
    <p:extLst>
      <p:ext uri="{BB962C8B-B14F-4D97-AF65-F5344CB8AC3E}">
        <p14:creationId xmlns:p14="http://schemas.microsoft.com/office/powerpoint/2010/main" val="33554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FE519-7CA1-649C-575E-8AB6396E9AB9}"/>
              </a:ext>
            </a:extLst>
          </p:cNvPr>
          <p:cNvSpPr txBox="1"/>
          <p:nvPr/>
        </p:nvSpPr>
        <p:spPr>
          <a:xfrm>
            <a:off x="8860220" y="151018"/>
            <a:ext cx="3094117"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Which is worse?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is 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Which is O(n log n)?</a:t>
            </a:r>
            <a:endParaRPr lang="nl-NL" sz="2400" dirty="0"/>
          </a:p>
        </p:txBody>
      </p:sp>
      <p:pic>
        <p:nvPicPr>
          <p:cNvPr id="3078" name="Picture 6">
            <a:extLst>
              <a:ext uri="{FF2B5EF4-FFF2-40B4-BE49-F238E27FC236}">
                <a16:creationId xmlns:a16="http://schemas.microsoft.com/office/drawing/2014/main" id="{F81DBF0B-1A49-54D1-F1D7-AE022E4D3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03" y="151018"/>
            <a:ext cx="543877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10772A6-8A7A-22FF-A074-8943657B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758" y="1377676"/>
            <a:ext cx="56102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F605F65-CB9B-C6E9-ECC2-2EC318139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4125"/>
            <a:ext cx="56864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55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C129-4787-8E70-8217-E7CD295A1EAB}"/>
              </a:ext>
            </a:extLst>
          </p:cNvPr>
          <p:cNvSpPr>
            <a:spLocks noGrp="1"/>
          </p:cNvSpPr>
          <p:nvPr>
            <p:ph type="title"/>
          </p:nvPr>
        </p:nvSpPr>
        <p:spPr/>
        <p:txBody>
          <a:bodyPr/>
          <a:lstStyle/>
          <a:p>
            <a:r>
              <a:rPr lang="en-US" dirty="0"/>
              <a:t>Main Big O types...</a:t>
            </a:r>
            <a:endParaRPr lang="nl-NL" dirty="0"/>
          </a:p>
        </p:txBody>
      </p:sp>
      <p:sp>
        <p:nvSpPr>
          <p:cNvPr id="3" name="Content Placeholder 2">
            <a:extLst>
              <a:ext uri="{FF2B5EF4-FFF2-40B4-BE49-F238E27FC236}">
                <a16:creationId xmlns:a16="http://schemas.microsoft.com/office/drawing/2014/main" id="{430F0A3E-B2FF-E212-A1A1-D6E83796D5A8}"/>
              </a:ext>
            </a:extLst>
          </p:cNvPr>
          <p:cNvSpPr>
            <a:spLocks noGrp="1"/>
          </p:cNvSpPr>
          <p:nvPr>
            <p:ph idx="1"/>
          </p:nvPr>
        </p:nvSpPr>
        <p:spPr>
          <a:xfrm>
            <a:off x="690717" y="1845289"/>
            <a:ext cx="10515600" cy="4351338"/>
          </a:xfrm>
        </p:spPr>
        <p:txBody>
          <a:bodyPr/>
          <a:lstStyle/>
          <a:p>
            <a:pPr marL="0" indent="0" fontAlgn="base">
              <a:buNone/>
            </a:pPr>
            <a:r>
              <a:rPr lang="pt-BR" dirty="0"/>
              <a:t>Constant		: O(1)</a:t>
            </a:r>
          </a:p>
          <a:p>
            <a:pPr marL="0" indent="0" fontAlgn="base">
              <a:buNone/>
            </a:pPr>
            <a:r>
              <a:rPr lang="pt-BR" dirty="0"/>
              <a:t>Logarithmic		: O(log n)</a:t>
            </a:r>
          </a:p>
          <a:p>
            <a:pPr marL="0" indent="0" fontAlgn="base">
              <a:buNone/>
            </a:pPr>
            <a:r>
              <a:rPr lang="pt-BR" dirty="0"/>
              <a:t>Linear time		: O(n)</a:t>
            </a:r>
          </a:p>
          <a:p>
            <a:pPr marL="0" indent="0" fontAlgn="base">
              <a:buNone/>
            </a:pPr>
            <a:r>
              <a:rPr lang="pt-BR" dirty="0"/>
              <a:t>Linearithmic 	: O(n log n)</a:t>
            </a:r>
          </a:p>
          <a:p>
            <a:pPr marL="0" indent="0" fontAlgn="base">
              <a:buNone/>
            </a:pPr>
            <a:r>
              <a:rPr lang="pt-BR" dirty="0"/>
              <a:t>Quadratic 		: O(n</a:t>
            </a:r>
            <a:r>
              <a:rPr lang="pt-BR" baseline="30000" dirty="0"/>
              <a:t>2</a:t>
            </a:r>
            <a:r>
              <a:rPr lang="pt-BR" dirty="0"/>
              <a:t>)</a:t>
            </a:r>
          </a:p>
          <a:p>
            <a:pPr marL="0" indent="0" fontAlgn="base">
              <a:buNone/>
            </a:pPr>
            <a:r>
              <a:rPr lang="pt-BR" dirty="0"/>
              <a:t>Exponential 	: O(2</a:t>
            </a:r>
            <a:r>
              <a:rPr lang="pt-BR" baseline="30000" dirty="0"/>
              <a:t>n</a:t>
            </a:r>
            <a:r>
              <a:rPr lang="pt-BR" dirty="0"/>
              <a:t>)</a:t>
            </a:r>
          </a:p>
          <a:p>
            <a:pPr marL="0" indent="0" fontAlgn="base">
              <a:buNone/>
            </a:pPr>
            <a:r>
              <a:rPr lang="pt-BR" dirty="0"/>
              <a:t>Factorial 		: O(n!)</a:t>
            </a:r>
            <a:endParaRPr lang="nl-NL" dirty="0"/>
          </a:p>
        </p:txBody>
      </p:sp>
    </p:spTree>
    <p:extLst>
      <p:ext uri="{BB962C8B-B14F-4D97-AF65-F5344CB8AC3E}">
        <p14:creationId xmlns:p14="http://schemas.microsoft.com/office/powerpoint/2010/main" val="29300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B7EC-96D4-41A6-D2E3-EE44964C12BF}"/>
              </a:ext>
            </a:extLst>
          </p:cNvPr>
          <p:cNvSpPr>
            <a:spLocks noGrp="1"/>
          </p:cNvSpPr>
          <p:nvPr>
            <p:ph type="title"/>
          </p:nvPr>
        </p:nvSpPr>
        <p:spPr/>
        <p:txBody>
          <a:bodyPr/>
          <a:lstStyle/>
          <a:p>
            <a:r>
              <a:rPr lang="en-US" dirty="0"/>
              <a:t>Big O?</a:t>
            </a:r>
            <a:endParaRPr lang="nl-NL" dirty="0"/>
          </a:p>
        </p:txBody>
      </p:sp>
      <p:pic>
        <p:nvPicPr>
          <p:cNvPr id="5" name="Picture 4">
            <a:extLst>
              <a:ext uri="{FF2B5EF4-FFF2-40B4-BE49-F238E27FC236}">
                <a16:creationId xmlns:a16="http://schemas.microsoft.com/office/drawing/2014/main" id="{FB5376F8-9E29-50E5-7994-522BF291C794}"/>
              </a:ext>
            </a:extLst>
          </p:cNvPr>
          <p:cNvPicPr>
            <a:picLocks noChangeAspect="1"/>
          </p:cNvPicPr>
          <p:nvPr/>
        </p:nvPicPr>
        <p:blipFill>
          <a:blip r:embed="rId2"/>
          <a:stretch>
            <a:fillRect/>
          </a:stretch>
        </p:blipFill>
        <p:spPr>
          <a:xfrm>
            <a:off x="742736" y="2281077"/>
            <a:ext cx="3962953" cy="2295845"/>
          </a:xfrm>
          <a:prstGeom prst="rect">
            <a:avLst/>
          </a:prstGeom>
        </p:spPr>
      </p:pic>
      <p:pic>
        <p:nvPicPr>
          <p:cNvPr id="7" name="Picture 6">
            <a:extLst>
              <a:ext uri="{FF2B5EF4-FFF2-40B4-BE49-F238E27FC236}">
                <a16:creationId xmlns:a16="http://schemas.microsoft.com/office/drawing/2014/main" id="{CDA1C5FE-4985-CAD2-B93A-80B5292989A1}"/>
              </a:ext>
            </a:extLst>
          </p:cNvPr>
          <p:cNvPicPr>
            <a:picLocks noChangeAspect="1"/>
          </p:cNvPicPr>
          <p:nvPr/>
        </p:nvPicPr>
        <p:blipFill>
          <a:blip r:embed="rId3"/>
          <a:stretch>
            <a:fillRect/>
          </a:stretch>
        </p:blipFill>
        <p:spPr>
          <a:xfrm>
            <a:off x="5885794" y="2400595"/>
            <a:ext cx="5010849" cy="3419952"/>
          </a:xfrm>
          <a:prstGeom prst="rect">
            <a:avLst/>
          </a:prstGeom>
        </p:spPr>
      </p:pic>
    </p:spTree>
    <p:extLst>
      <p:ext uri="{BB962C8B-B14F-4D97-AF65-F5344CB8AC3E}">
        <p14:creationId xmlns:p14="http://schemas.microsoft.com/office/powerpoint/2010/main" val="288805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479</TotalTime>
  <Words>459</Words>
  <Application>Microsoft Office PowerPoint</Application>
  <PresentationFormat>Widescreen</PresentationFormat>
  <Paragraphs>74</Paragraphs>
  <Slides>23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Trade Gothic Inline</vt:lpstr>
      <vt:lpstr>Office Theme</vt:lpstr>
      <vt:lpstr>Big</vt:lpstr>
      <vt:lpstr>PowerPoint Presentation</vt:lpstr>
      <vt:lpstr>PowerPoint Presentation</vt:lpstr>
      <vt:lpstr>How long does something take?</vt:lpstr>
      <vt:lpstr>What is Big O?</vt:lpstr>
      <vt:lpstr>PowerPoint Presentation</vt:lpstr>
      <vt:lpstr>PowerPoint Presentation</vt:lpstr>
      <vt:lpstr>Main Big O types...</vt:lpstr>
      <vt:lpstr>Big O?</vt:lpstr>
      <vt:lpstr>O(n) - Sum</vt:lpstr>
      <vt:lpstr>O(log n) – Binary Search</vt:lpstr>
      <vt:lpstr>O(n2) – Bubble Sort</vt:lpstr>
      <vt:lpstr>PowerPoint Presentation</vt:lpstr>
      <vt:lpstr>Linear/log plotting</vt:lpstr>
      <vt:lpstr>Linear/log/double log</vt:lpstr>
      <vt:lpstr>PowerPoint Presentation</vt:lpstr>
      <vt:lpstr>PowerPoint Presentation</vt:lpstr>
      <vt:lpstr>Bubble vs Merge Sort</vt:lpstr>
      <vt:lpstr>PowerPoint Presentation</vt:lpstr>
      <vt:lpstr>DFT vs FFT</vt:lpstr>
      <vt:lpstr>De opdracht!</vt:lpstr>
      <vt:lpstr>De opdracht!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Bart Bozon</dc:creator>
  <cp:lastModifiedBy>Bart Bozon</cp:lastModifiedBy>
  <cp:revision>2</cp:revision>
  <dcterms:created xsi:type="dcterms:W3CDTF">2025-09-04T10:07:55Z</dcterms:created>
  <dcterms:modified xsi:type="dcterms:W3CDTF">2025-09-10T12:40:43Z</dcterms:modified>
</cp:coreProperties>
</file>